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1pPr>
    <a:lvl2pPr marL="0" marR="0" indent="457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2pPr>
    <a:lvl3pPr marL="0" marR="0" indent="914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3pPr>
    <a:lvl4pPr marL="0" marR="0" indent="1371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4pPr>
    <a:lvl5pPr marL="0" marR="0" indent="18288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5pPr>
    <a:lvl6pPr marL="0" marR="0" indent="22860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6pPr>
    <a:lvl7pPr marL="0" marR="0" indent="2743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7pPr>
    <a:lvl8pPr marL="0" marR="0" indent="3200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8pPr>
    <a:lvl9pPr marL="0" marR="0" indent="3657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To test what the field *could have* be, we go into study 4 where we implemented network simulation. Going back to our dataset, we have 1293 articles, and 9 paradigms, basically 1293 rows, and 9 columns. Then we introduce random noises to this table.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While keeping the row sum and column sum the same for each simulation. In other words, in a parallel universe, the most central subfield will still be the most central, we are only changing subfields’ interconnections between each other.</a:t>
            </a:r>
          </a:p>
          <a:p>
            <a:pPr/>
          </a:p>
          <a:p>
            <a:pPr/>
            <a:r>
              <a:t>We simulated 1000 parallel universes, build a network for each of the universe, and considered the 95% and 5% upper and lower bound as the confidence intervals for tie strengths. In other words, we simulated “what interconnection of public relations subfields should be” and compare it with what we observed from our real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p>
          <a:p>
            <a:pPr/>
          </a:p>
          <a:p>
            <a:pPr/>
            <a:r>
              <a:t>Back to our computational talk, we take the data frame of 1293 rows and 9 columns, randomly select four cells, randomly pick a numeric noise, add the noise or subtract the noise from the diagonal cells, so that the row sum and column sum remain the same.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We find that across all 36 ties, 31 ties are significantly weaker than what was simulated, suggesting that the landscape of PR research for the past decade has much less inter-paradigmatic knowledge than what would have been expected.</a:t>
            </a:r>
          </a:p>
          <a:p>
            <a:pPr/>
          </a:p>
          <a:p>
            <a:pPr/>
            <a:r>
              <a:t>So we are basically saying that different subfields within PR should talk more with each other, creating more interconnections between subfields.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4" name="Author and Date"/>
          <p:cNvSpPr txBox="1"/>
          <p:nvPr>
            <p:ph type="body" sz="quarter" idx="21" hasCustomPrompt="1"/>
          </p:nvPr>
        </p:nvSpPr>
        <p:spPr>
          <a:xfrm>
            <a:off x="474265" y="12710374"/>
            <a:ext cx="23435470" cy="648365"/>
          </a:xfrm>
          <a:prstGeom prst="rect">
            <a:avLst/>
          </a:prstGeom>
        </p:spPr>
        <p:txBody>
          <a:bodyPr anchor="b"/>
          <a:lstStyle>
            <a:lvl1pPr marL="0" indent="0" defTabSz="825500">
              <a:lnSpc>
                <a:spcPct val="100000"/>
              </a:lnSpc>
              <a:spcBef>
                <a:spcPts val="0"/>
              </a:spcBef>
              <a:buSzTx/>
              <a:buNone/>
              <a:defRPr b="1" sz="3200"/>
            </a:lvl1pPr>
          </a:lstStyle>
          <a:p>
            <a:pPr/>
            <a:r>
              <a:t>Author and Date</a:t>
            </a:r>
          </a:p>
        </p:txBody>
      </p:sp>
      <p:sp>
        <p:nvSpPr>
          <p:cNvPr id="15" name="Presentation Title"/>
          <p:cNvSpPr txBox="1"/>
          <p:nvPr>
            <p:ph type="title" hasCustomPrompt="1"/>
          </p:nvPr>
        </p:nvSpPr>
        <p:spPr>
          <a:xfrm>
            <a:off x="473381" y="1261414"/>
            <a:ext cx="23437238" cy="6504394"/>
          </a:xfrm>
          <a:prstGeom prst="rect">
            <a:avLst/>
          </a:prstGeom>
        </p:spPr>
        <p:txBody>
          <a:bodyPr anchor="b"/>
          <a:lstStyle>
            <a:lvl1pPr>
              <a:defRPr spc="-168" sz="8400"/>
            </a:lvl1pPr>
          </a:lstStyle>
          <a:p>
            <a:pPr/>
            <a:r>
              <a:t>Presentation Title</a:t>
            </a:r>
          </a:p>
        </p:txBody>
      </p:sp>
      <p:sp>
        <p:nvSpPr>
          <p:cNvPr id="16" name="Body Level One…"/>
          <p:cNvSpPr txBox="1"/>
          <p:nvPr>
            <p:ph type="body" sz="half" idx="1" hasCustomPrompt="1"/>
          </p:nvPr>
        </p:nvSpPr>
        <p:spPr>
          <a:xfrm>
            <a:off x="474265" y="7796262"/>
            <a:ext cx="23435470" cy="4743537"/>
          </a:xfrm>
          <a:prstGeom prst="rect">
            <a:avLst/>
          </a:prstGeom>
        </p:spPr>
        <p:txBody>
          <a:bodyPr/>
          <a:lstStyle>
            <a:lvl1pPr marL="0" indent="0" defTabSz="825500">
              <a:lnSpc>
                <a:spcPct val="100000"/>
              </a:lnSpc>
              <a:spcBef>
                <a:spcPts val="0"/>
              </a:spcBef>
              <a:buSzTx/>
              <a:buNone/>
              <a:defRPr b="1" sz="5600"/>
            </a:lvl1pPr>
            <a:lvl2pPr marL="0" indent="457200" defTabSz="825500">
              <a:lnSpc>
                <a:spcPct val="100000"/>
              </a:lnSpc>
              <a:spcBef>
                <a:spcPts val="0"/>
              </a:spcBef>
              <a:buSzTx/>
              <a:buNone/>
              <a:defRPr b="1" sz="5600"/>
            </a:lvl2pPr>
            <a:lvl3pPr marL="0" indent="914400" defTabSz="825500">
              <a:lnSpc>
                <a:spcPct val="100000"/>
              </a:lnSpc>
              <a:spcBef>
                <a:spcPts val="0"/>
              </a:spcBef>
              <a:buSzTx/>
              <a:buNone/>
              <a:defRPr b="1" sz="5600"/>
            </a:lvl3pPr>
            <a:lvl4pPr marL="0" indent="1371600" defTabSz="825500">
              <a:lnSpc>
                <a:spcPct val="100000"/>
              </a:lnSpc>
              <a:spcBef>
                <a:spcPts val="0"/>
              </a:spcBef>
              <a:buSzTx/>
              <a:buNone/>
              <a:defRPr b="1" sz="5600"/>
            </a:lvl4pPr>
            <a:lvl5pPr marL="0" indent="1828800" defTabSz="825500">
              <a:lnSpc>
                <a:spcPct val="100000"/>
              </a:lnSpc>
              <a:spcBef>
                <a:spcPts val="0"/>
              </a:spcBef>
              <a:buSzTx/>
              <a:buNone/>
              <a:defRPr b="1" sz="5600"/>
            </a:lvl5pPr>
          </a:lstStyle>
          <a:p>
            <a:pPr/>
            <a:r>
              <a:t>Presentation Subtitle</a:t>
            </a:r>
          </a:p>
          <a:p>
            <a:pPr lvl="1"/>
            <a:r>
              <a:t/>
            </a:r>
          </a:p>
          <a:p>
            <a:pPr lvl="2"/>
            <a:r>
              <a:t/>
            </a:r>
          </a:p>
          <a:p>
            <a:pPr lvl="3"/>
            <a:r>
              <a:t/>
            </a:r>
          </a:p>
          <a:p>
            <a:pPr lvl="4"/>
            <a:r>
              <a:t/>
            </a:r>
          </a:p>
        </p:txBody>
      </p:sp>
      <p:sp>
        <p:nvSpPr>
          <p:cNvPr id="17" name="Slide Number"/>
          <p:cNvSpPr txBox="1"/>
          <p:nvPr>
            <p:ph type="sldNum" sz="quarter" idx="2"/>
          </p:nvPr>
        </p:nvSpPr>
        <p:spPr>
          <a:xfrm>
            <a:off x="11987110" y="12954297"/>
            <a:ext cx="409780"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5" name="Slide Title"/>
          <p:cNvSpPr txBox="1"/>
          <p:nvPr>
            <p:ph type="title" hasCustomPrompt="1"/>
          </p:nvPr>
        </p:nvSpPr>
        <p:spPr>
          <a:prstGeom prst="rect">
            <a:avLst/>
          </a:prstGeom>
        </p:spPr>
        <p:txBody>
          <a:bodyPr/>
          <a:lstStyle/>
          <a:p>
            <a:pPr/>
            <a:r>
              <a:t>Slide Title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33" name="Fact information"/>
          <p:cNvSpPr txBox="1"/>
          <p:nvPr>
            <p:ph type="body" sz="half" idx="21" hasCustomPrompt="1"/>
          </p:nvPr>
        </p:nvSpPr>
        <p:spPr>
          <a:xfrm>
            <a:off x="4030265" y="9268565"/>
            <a:ext cx="16323468" cy="4379749"/>
          </a:xfrm>
          <a:prstGeom prst="rect">
            <a:avLst/>
          </a:prstGeom>
        </p:spPr>
        <p:txBody>
          <a:bodyPr/>
          <a:lstStyle>
            <a:lvl1pPr marL="0" indent="0" algn="ctr">
              <a:lnSpc>
                <a:spcPct val="100000"/>
              </a:lnSpc>
              <a:spcBef>
                <a:spcPts val="0"/>
              </a:spcBef>
              <a:buSzTx/>
              <a:buNone/>
              <a:defRPr b="1" sz="5600"/>
            </a:lvl1pPr>
          </a:lstStyle>
          <a:p>
            <a:pPr/>
            <a:r>
              <a:t>Fact information</a:t>
            </a:r>
          </a:p>
        </p:txBody>
      </p:sp>
      <p:sp>
        <p:nvSpPr>
          <p:cNvPr id="34" name="Body Level One…"/>
          <p:cNvSpPr txBox="1"/>
          <p:nvPr>
            <p:ph type="body" sz="half" idx="1" hasCustomPrompt="1"/>
          </p:nvPr>
        </p:nvSpPr>
        <p:spPr>
          <a:xfrm>
            <a:off x="4030265" y="1230960"/>
            <a:ext cx="16323470" cy="8037605"/>
          </a:xfrm>
          <a:prstGeom prst="rect">
            <a:avLst/>
          </a:prstGeom>
        </p:spPr>
        <p:txBody>
          <a:bodyPr anchor="b"/>
          <a:lstStyle>
            <a:lvl1pPr marL="0" indent="0" algn="ctr">
              <a:lnSpc>
                <a:spcPct val="80000"/>
              </a:lnSpc>
              <a:spcBef>
                <a:spcPts val="0"/>
              </a:spcBef>
              <a:buSzTx/>
              <a:buNone/>
              <a:defRPr b="1" spc="-84" sz="8400"/>
            </a:lvl1pPr>
            <a:lvl2pPr marL="0" indent="457200" algn="ctr">
              <a:lnSpc>
                <a:spcPct val="80000"/>
              </a:lnSpc>
              <a:spcBef>
                <a:spcPts val="0"/>
              </a:spcBef>
              <a:buSzTx/>
              <a:buNone/>
              <a:defRPr b="1" spc="-84" sz="8400"/>
            </a:lvl2pPr>
            <a:lvl3pPr marL="0" indent="914400" algn="ctr">
              <a:lnSpc>
                <a:spcPct val="80000"/>
              </a:lnSpc>
              <a:spcBef>
                <a:spcPts val="0"/>
              </a:spcBef>
              <a:buSzTx/>
              <a:buNone/>
              <a:defRPr b="1" spc="-84" sz="8400"/>
            </a:lvl3pPr>
            <a:lvl4pPr marL="0" indent="1371600" algn="ctr">
              <a:lnSpc>
                <a:spcPct val="80000"/>
              </a:lnSpc>
              <a:spcBef>
                <a:spcPts val="0"/>
              </a:spcBef>
              <a:buSzTx/>
              <a:buNone/>
              <a:defRPr b="1" spc="-84" sz="8400"/>
            </a:lvl4pPr>
            <a:lvl5pPr marL="0" indent="1828800" algn="ctr">
              <a:lnSpc>
                <a:spcPct val="80000"/>
              </a:lnSpc>
              <a:spcBef>
                <a:spcPts val="0"/>
              </a:spcBef>
              <a:buSzTx/>
              <a:buNone/>
              <a:defRPr b="1" spc="-84" sz="8400"/>
            </a:lvl5pPr>
          </a:lstStyle>
          <a:p>
            <a:pPr/>
            <a:r>
              <a:t>100%</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42" name="Body Level One…"/>
          <p:cNvSpPr txBox="1"/>
          <p:nvPr>
            <p:ph type="body" sz="half" idx="1" hasCustomPrompt="1"/>
          </p:nvPr>
        </p:nvSpPr>
        <p:spPr>
          <a:xfrm>
            <a:off x="4083843" y="1766740"/>
            <a:ext cx="16216314" cy="5484167"/>
          </a:xfrm>
          <a:prstGeom prst="rect">
            <a:avLst/>
          </a:prstGeom>
        </p:spPr>
        <p:txBody>
          <a:bodyPr anchor="ctr"/>
          <a:lstStyle>
            <a:lvl1pPr marL="642937" indent="-482203">
              <a:spcBef>
                <a:spcPts val="0"/>
              </a:spcBef>
              <a:buSzTx/>
              <a:buNone/>
              <a:defRPr spc="-168" sz="8400">
                <a:latin typeface="Helvetica Neue Medium"/>
                <a:ea typeface="Helvetica Neue Medium"/>
                <a:cs typeface="Helvetica Neue Medium"/>
                <a:sym typeface="Helvetica Neue Medium"/>
              </a:defRPr>
            </a:lvl1pPr>
            <a:lvl2pPr marL="642937" indent="-25003">
              <a:spcBef>
                <a:spcPts val="0"/>
              </a:spcBef>
              <a:buSzTx/>
              <a:buNone/>
              <a:defRPr spc="-168" sz="8400">
                <a:latin typeface="Helvetica Neue Medium"/>
                <a:ea typeface="Helvetica Neue Medium"/>
                <a:cs typeface="Helvetica Neue Medium"/>
                <a:sym typeface="Helvetica Neue Medium"/>
              </a:defRPr>
            </a:lvl2pPr>
            <a:lvl3pPr marL="642937" indent="432196">
              <a:spcBef>
                <a:spcPts val="0"/>
              </a:spcBef>
              <a:buSzTx/>
              <a:buNone/>
              <a:defRPr spc="-168" sz="8400">
                <a:latin typeface="Helvetica Neue Medium"/>
                <a:ea typeface="Helvetica Neue Medium"/>
                <a:cs typeface="Helvetica Neue Medium"/>
                <a:sym typeface="Helvetica Neue Medium"/>
              </a:defRPr>
            </a:lvl3pPr>
            <a:lvl4pPr marL="642937" indent="889396">
              <a:spcBef>
                <a:spcPts val="0"/>
              </a:spcBef>
              <a:buSzTx/>
              <a:buNone/>
              <a:defRPr spc="-168" sz="8400">
                <a:latin typeface="Helvetica Neue Medium"/>
                <a:ea typeface="Helvetica Neue Medium"/>
                <a:cs typeface="Helvetica Neue Medium"/>
                <a:sym typeface="Helvetica Neue Medium"/>
              </a:defRPr>
            </a:lvl4pPr>
            <a:lvl5pPr marL="642937" indent="1346596">
              <a:spcBef>
                <a:spcPts val="0"/>
              </a:spcBef>
              <a:buSzTx/>
              <a:buNone/>
              <a:defRPr spc="-168" sz="84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43" name="Attribution"/>
          <p:cNvSpPr txBox="1"/>
          <p:nvPr>
            <p:ph type="body" sz="quarter" idx="21" hasCustomPrompt="1"/>
          </p:nvPr>
        </p:nvSpPr>
        <p:spPr>
          <a:xfrm>
            <a:off x="4762500" y="7786687"/>
            <a:ext cx="15537657" cy="3698347"/>
          </a:xfrm>
          <a:prstGeom prst="rect">
            <a:avLst/>
          </a:prstGeom>
        </p:spPr>
        <p:txBody>
          <a:bodyPr/>
          <a:lstStyle>
            <a:lvl1pPr marL="0" indent="0" defTabSz="825500">
              <a:lnSpc>
                <a:spcPct val="100000"/>
              </a:lnSpc>
              <a:spcBef>
                <a:spcPts val="0"/>
              </a:spcBef>
              <a:buSzTx/>
              <a:buNone/>
              <a:defRPr b="1" sz="3200"/>
            </a:lvl1pPr>
          </a:lstStyle>
          <a:p>
            <a:pPr/>
            <a:r>
              <a:t>Attribution</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474265" y="2727323"/>
            <a:ext cx="23435470" cy="103522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474265" y="1482268"/>
            <a:ext cx="23435470" cy="99374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Title</a:t>
            </a:r>
          </a:p>
        </p:txBody>
      </p:sp>
      <p:grpSp>
        <p:nvGrpSpPr>
          <p:cNvPr id="6" name="Group"/>
          <p:cNvGrpSpPr/>
          <p:nvPr/>
        </p:nvGrpSpPr>
        <p:grpSpPr>
          <a:xfrm>
            <a:off x="5006" y="-134396"/>
            <a:ext cx="24373988" cy="1365356"/>
            <a:chOff x="0" y="0"/>
            <a:chExt cx="24373986" cy="1365354"/>
          </a:xfrm>
        </p:grpSpPr>
        <p:sp>
          <p:nvSpPr>
            <p:cNvPr id="4" name="Group"/>
            <p:cNvSpPr/>
            <p:nvPr/>
          </p:nvSpPr>
          <p:spPr>
            <a:xfrm>
              <a:off x="0" y="0"/>
              <a:ext cx="24373987" cy="1365355"/>
            </a:xfrm>
            <a:prstGeom prst="rect">
              <a:avLst/>
            </a:prstGeom>
            <a:solidFill>
              <a:srgbClr val="7A0019"/>
            </a:solidFill>
            <a:ln w="12700" cap="flat">
              <a:noFill/>
              <a:miter lim="400000"/>
            </a:ln>
            <a:effectLst/>
          </p:spPr>
          <p:txBody>
            <a:bodyPr wrap="square" lIns="71437" tIns="71437" rIns="71437" bIns="71437" numCol="1" anchor="ctr">
              <a:noAutofit/>
            </a:bodyPr>
            <a:lstStyle/>
            <a:p>
              <a:pPr defTabSz="821531">
                <a:defRPr sz="3200">
                  <a:solidFill>
                    <a:srgbClr val="FFFFFF"/>
                  </a:solidFill>
                  <a:latin typeface="DIN Alternate Bold"/>
                  <a:ea typeface="DIN Alternate Bold"/>
                  <a:cs typeface="DIN Alternate Bold"/>
                  <a:sym typeface="DIN Alternate Bold"/>
                </a:defRPr>
              </a:pPr>
            </a:p>
          </p:txBody>
        </p:sp>
        <p:pic>
          <p:nvPicPr>
            <p:cNvPr id="5" name="UMN_M-wdmk-gold-wh.png" descr="UMN_M-wdmk-gold-wh.png"/>
            <p:cNvPicPr>
              <a:picLocks noChangeAspect="1"/>
            </p:cNvPicPr>
            <p:nvPr/>
          </p:nvPicPr>
          <p:blipFill>
            <a:blip r:embed="rId2">
              <a:extLst/>
            </a:blip>
            <a:stretch>
              <a:fillRect/>
            </a:stretch>
          </p:blipFill>
          <p:spPr>
            <a:xfrm>
              <a:off x="20839667" y="273802"/>
              <a:ext cx="3429358" cy="869028"/>
            </a:xfrm>
            <a:prstGeom prst="rect">
              <a:avLst/>
            </a:prstGeom>
            <a:ln w="12700" cap="flat">
              <a:noFill/>
              <a:miter lim="400000"/>
            </a:ln>
            <a:effectLst/>
          </p:spPr>
        </p:pic>
      </p:grpSp>
      <p:sp>
        <p:nvSpPr>
          <p:cNvPr id="7" name="Slide Number"/>
          <p:cNvSpPr txBox="1"/>
          <p:nvPr>
            <p:ph type="sldNum" sz="quarter" idx="2"/>
          </p:nvPr>
        </p:nvSpPr>
        <p:spPr>
          <a:xfrm>
            <a:off x="11982348" y="12954297"/>
            <a:ext cx="409779" cy="415875"/>
          </a:xfrm>
          <a:prstGeom prst="rect">
            <a:avLst/>
          </a:prstGeom>
          <a:ln w="12700">
            <a:miter lim="400000"/>
          </a:ln>
        </p:spPr>
        <p:txBody>
          <a:bodyPr wrap="none" lIns="71437" tIns="71437" rIns="71437" bIns="71437" anchor="b">
            <a:spAutoFit/>
          </a:bodyPr>
          <a:lstStyle>
            <a:lvl1pPr defTabSz="821531">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Lst>
  <p:transition xmlns:p14="http://schemas.microsoft.com/office/powerpoint/2010/main" spd="med" advClick="1"/>
  <p:txStyles>
    <p:titleStyle>
      <a:lvl1pPr marL="0" marR="0" indent="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1pPr>
      <a:lvl2pPr marL="0" marR="0" indent="4572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2pPr>
      <a:lvl3pPr marL="0" marR="0" indent="9144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3pPr>
      <a:lvl4pPr marL="0" marR="0" indent="13716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4pPr>
      <a:lvl5pPr marL="0" marR="0" indent="18288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5pPr>
      <a:lvl6pPr marL="0" marR="0" indent="22860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6pPr>
      <a:lvl7pPr marL="0" marR="0" indent="27432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7pPr>
      <a:lvl8pPr marL="0" marR="0" indent="32004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8pPr>
      <a:lvl9pPr marL="0" marR="0" indent="3657600" algn="l" defTabSz="2438339" rtl="0" latinLnBrk="0">
        <a:lnSpc>
          <a:spcPct val="80000"/>
        </a:lnSpc>
        <a:spcBef>
          <a:spcPts val="0"/>
        </a:spcBef>
        <a:spcAft>
          <a:spcPts val="0"/>
        </a:spcAft>
        <a:buClrTx/>
        <a:buSzTx/>
        <a:buFontTx/>
        <a:buNone/>
        <a:tabLst/>
        <a:defRPr b="1" baseline="0" cap="none" i="0" spc="-112" strike="noStrike" sz="5600" u="none">
          <a:solidFill>
            <a:srgbClr val="000000"/>
          </a:solidFill>
          <a:uFillTx/>
          <a:latin typeface="+mn-lt"/>
          <a:ea typeface="+mn-ea"/>
          <a:cs typeface="+mn-cs"/>
          <a:sym typeface="Helvetica Neue"/>
        </a:defRPr>
      </a:lvl9pPr>
    </p:titleStyle>
    <p:bodyStyle>
      <a:lvl1pPr marL="533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1pPr>
      <a:lvl2pPr marL="914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2pPr>
      <a:lvl3pPr marL="1295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3pPr>
      <a:lvl4pPr marL="1676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4pPr>
      <a:lvl5pPr marL="2057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5pPr>
      <a:lvl6pPr marL="2438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6pPr>
      <a:lvl7pPr marL="2819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7pPr>
      <a:lvl8pPr marL="3200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8pPr>
      <a:lvl9pPr marL="3581400" marR="0" indent="-533400" algn="l" defTabSz="2438339" rtl="0" latinLnBrk="0">
        <a:lnSpc>
          <a:spcPct val="90000"/>
        </a:lnSpc>
        <a:spcBef>
          <a:spcPts val="14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lvinyxz@umn.edu"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Alvin Zhou, JOUR 818, 10/24/20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Alvin Zhou, JOUR 818, 10/24/2022</a:t>
            </a:r>
          </a:p>
        </p:txBody>
      </p:sp>
      <p:sp>
        <p:nvSpPr>
          <p:cNvPr id="54" name="Networks in Comm Research"/>
          <p:cNvSpPr txBox="1"/>
          <p:nvPr>
            <p:ph type="ctrTitle"/>
          </p:nvPr>
        </p:nvSpPr>
        <p:spPr>
          <a:prstGeom prst="rect">
            <a:avLst/>
          </a:prstGeom>
        </p:spPr>
        <p:txBody>
          <a:bodyPr/>
          <a:lstStyle/>
          <a:p>
            <a:pPr/>
            <a:r>
              <a:t>Networks in Comm Research</a:t>
            </a:r>
          </a:p>
        </p:txBody>
      </p:sp>
      <p:sp>
        <p:nvSpPr>
          <p:cNvPr id="55" name="Empirical Applications and Examples"/>
          <p:cNvSpPr txBox="1"/>
          <p:nvPr>
            <p:ph type="subTitle" sz="half" idx="1"/>
          </p:nvPr>
        </p:nvSpPr>
        <p:spPr>
          <a:prstGeom prst="rect">
            <a:avLst/>
          </a:prstGeom>
        </p:spPr>
        <p:txBody>
          <a:bodyPr/>
          <a:lstStyle>
            <a:lvl1pPr defTabSz="2438339">
              <a:lnSpc>
                <a:spcPct val="80000"/>
              </a:lnSpc>
              <a:defRPr spc="-112"/>
            </a:lvl1pPr>
          </a:lstStyle>
          <a:p>
            <a:pPr/>
            <a:r>
              <a:t>Empirical Applications and Examples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Zhou, A., &amp; Yang, A. (2021). The longitudinal dimension of social-mediated movements: Hidden brokerage and the unsung tales of movement spilloverers. Social Media + Society, 7(3), 205630512110475."/>
          <p:cNvSpPr txBox="1"/>
          <p:nvPr>
            <p:ph type="body" sz="quarter" idx="1"/>
          </p:nvPr>
        </p:nvSpPr>
        <p:spPr>
          <a:xfrm>
            <a:off x="474265" y="2727323"/>
            <a:ext cx="11483241" cy="3004356"/>
          </a:xfrm>
          <a:prstGeom prst="rect">
            <a:avLst/>
          </a:prstGeom>
        </p:spPr>
        <p:txBody>
          <a:bodyPr/>
          <a:lstStyle/>
          <a:p>
            <a:pPr marL="522731" indent="-522731" defTabSz="2389572">
              <a:spcBef>
                <a:spcPts val="1300"/>
              </a:spcBef>
              <a:defRPr sz="4116"/>
            </a:pPr>
            <a:r>
              <a:t>Zhou, A., &amp; Yang, A. (2021). The longitudinal dimension of social-mediated movements: Hidden brokerage and the unsung tales of movement spilloverers. </a:t>
            </a:r>
            <a:r>
              <a:rPr i="1"/>
              <a:t>Social Media + Society, 7</a:t>
            </a:r>
            <a:r>
              <a:t>(3), 205630512110475.</a:t>
            </a:r>
          </a:p>
        </p:txBody>
      </p:sp>
      <p:sp>
        <p:nvSpPr>
          <p:cNvPr id="88" name="Network measures as IVs"/>
          <p:cNvSpPr txBox="1"/>
          <p:nvPr>
            <p:ph type="title"/>
          </p:nvPr>
        </p:nvSpPr>
        <p:spPr>
          <a:prstGeom prst="rect">
            <a:avLst/>
          </a:prstGeom>
        </p:spPr>
        <p:txBody>
          <a:bodyPr/>
          <a:lstStyle>
            <a:lvl1pPr defTabSz="2413955">
              <a:defRPr spc="-110" sz="5544"/>
            </a:lvl1pPr>
          </a:lstStyle>
          <a:p>
            <a:pPr/>
            <a:r>
              <a:t>Network measures as IVs</a:t>
            </a:r>
          </a:p>
        </p:txBody>
      </p:sp>
      <p:sp>
        <p:nvSpPr>
          <p:cNvPr id="89" name="Users that appeared in #ClimateMarch (2014) appeared again in #MarchForOurLives (2018)…"/>
          <p:cNvSpPr txBox="1"/>
          <p:nvPr/>
        </p:nvSpPr>
        <p:spPr>
          <a:xfrm>
            <a:off x="474265" y="5982987"/>
            <a:ext cx="11483241" cy="576694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533400" indent="-533400" algn="l">
              <a:lnSpc>
                <a:spcPct val="90000"/>
              </a:lnSpc>
              <a:spcBef>
                <a:spcPts val="1400"/>
              </a:spcBef>
              <a:buSzPct val="123000"/>
              <a:buChar char="•"/>
              <a:defRPr sz="4200">
                <a:solidFill>
                  <a:srgbClr val="000000"/>
                </a:solidFill>
              </a:defRPr>
            </a:pPr>
            <a:r>
              <a:t>Users that appeared in #ClimateMarch (2014) appeared again in #MarchForOurLives (2018)</a:t>
            </a:r>
          </a:p>
          <a:p>
            <a:pPr marL="533400" indent="-533400" algn="l">
              <a:lnSpc>
                <a:spcPct val="90000"/>
              </a:lnSpc>
              <a:spcBef>
                <a:spcPts val="1400"/>
              </a:spcBef>
              <a:buSzPct val="123000"/>
              <a:buChar char="•"/>
              <a:defRPr sz="4200">
                <a:solidFill>
                  <a:srgbClr val="000000"/>
                </a:solidFill>
              </a:defRPr>
            </a:pPr>
            <a:r>
              <a:t>Long history of </a:t>
            </a:r>
            <a:r>
              <a:rPr i="1"/>
              <a:t>movement spillover</a:t>
            </a:r>
            <a:r>
              <a:t> literature in sociology (Meyer &amp; Whittier, 1994)</a:t>
            </a:r>
          </a:p>
          <a:p>
            <a:pPr marL="533400" indent="-533400" algn="l">
              <a:lnSpc>
                <a:spcPct val="90000"/>
              </a:lnSpc>
              <a:spcBef>
                <a:spcPts val="1400"/>
              </a:spcBef>
              <a:buSzPct val="123000"/>
              <a:buChar char="•"/>
              <a:defRPr sz="4200">
                <a:solidFill>
                  <a:srgbClr val="000000"/>
                </a:solidFill>
              </a:defRPr>
            </a:pPr>
            <a:r>
              <a:t>The paper tries to:</a:t>
            </a:r>
          </a:p>
          <a:p>
            <a:pPr lvl="1" marL="914400" indent="-533400" algn="l">
              <a:lnSpc>
                <a:spcPct val="90000"/>
              </a:lnSpc>
              <a:spcBef>
                <a:spcPts val="1400"/>
              </a:spcBef>
              <a:buSzPct val="123000"/>
              <a:buChar char="•"/>
              <a:defRPr sz="4200">
                <a:solidFill>
                  <a:srgbClr val="000000"/>
                </a:solidFill>
              </a:defRPr>
            </a:pPr>
            <a:r>
              <a:t>Describe the phenomenon on social media</a:t>
            </a:r>
          </a:p>
          <a:p>
            <a:pPr lvl="1" marL="914400" indent="-533400" algn="l">
              <a:lnSpc>
                <a:spcPct val="90000"/>
              </a:lnSpc>
              <a:spcBef>
                <a:spcPts val="1400"/>
              </a:spcBef>
              <a:buSzPct val="123000"/>
              <a:buChar char="•"/>
              <a:defRPr sz="4200">
                <a:solidFill>
                  <a:srgbClr val="000000"/>
                </a:solidFill>
              </a:defRPr>
            </a:pPr>
            <a:r>
              <a:t>Discuss its potential driver (issue sorting)</a:t>
            </a:r>
          </a:p>
          <a:p>
            <a:pPr lvl="1" marL="914400" indent="-533400" algn="l">
              <a:lnSpc>
                <a:spcPct val="90000"/>
              </a:lnSpc>
              <a:spcBef>
                <a:spcPts val="1400"/>
              </a:spcBef>
              <a:buSzPct val="123000"/>
              <a:buChar char="•"/>
              <a:defRPr sz="4200">
                <a:solidFill>
                  <a:srgbClr val="000000"/>
                </a:solidFill>
              </a:defRPr>
            </a:pPr>
            <a:r>
              <a:t>Explore its implications</a:t>
            </a:r>
          </a:p>
        </p:txBody>
      </p:sp>
      <p:pic>
        <p:nvPicPr>
          <p:cNvPr id="90" name="POS Demo Edited.png" descr="POS Demo Edited.png"/>
          <p:cNvPicPr>
            <a:picLocks noChangeAspect="1"/>
          </p:cNvPicPr>
          <p:nvPr/>
        </p:nvPicPr>
        <p:blipFill>
          <a:blip r:embed="rId2">
            <a:extLst/>
          </a:blip>
          <a:stretch>
            <a:fillRect/>
          </a:stretch>
        </p:blipFill>
        <p:spPr>
          <a:xfrm>
            <a:off x="12577257" y="1482268"/>
            <a:ext cx="11909713" cy="1190971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 name="Network.png" descr="Network.png"/>
          <p:cNvPicPr>
            <a:picLocks noChangeAspect="1"/>
          </p:cNvPicPr>
          <p:nvPr/>
        </p:nvPicPr>
        <p:blipFill>
          <a:blip r:embed="rId2">
            <a:extLst/>
          </a:blip>
          <a:srcRect l="0" t="26100" r="0" b="0"/>
          <a:stretch>
            <a:fillRect/>
          </a:stretch>
        </p:blipFill>
        <p:spPr>
          <a:xfrm>
            <a:off x="9988050" y="6529119"/>
            <a:ext cx="13792212" cy="6879780"/>
          </a:xfrm>
          <a:prstGeom prst="rect">
            <a:avLst/>
          </a:prstGeom>
          <a:ln w="12700">
            <a:miter lim="400000"/>
          </a:ln>
        </p:spPr>
      </p:pic>
      <p:sp>
        <p:nvSpPr>
          <p:cNvPr id="93" name="Data: five waves of hashtag-based Twitter data #ClimateMarch, #WomensMarch, #GrabYourWallet, #MarchForOurLives, &amp; #StoptheBans…"/>
          <p:cNvSpPr txBox="1"/>
          <p:nvPr>
            <p:ph type="body" sz="half" idx="1"/>
          </p:nvPr>
        </p:nvSpPr>
        <p:spPr>
          <a:xfrm>
            <a:off x="474265" y="2727323"/>
            <a:ext cx="23435470" cy="4363258"/>
          </a:xfrm>
          <a:prstGeom prst="rect">
            <a:avLst/>
          </a:prstGeom>
        </p:spPr>
        <p:txBody>
          <a:bodyPr/>
          <a:lstStyle/>
          <a:p>
            <a:pPr/>
            <a:r>
              <a:t>Data: five waves of hashtag-based Twitter data #ClimateMarch, #WomensMarch, #GrabYourWallet, #MarchForOurLives, &amp; #StoptheBans</a:t>
            </a:r>
          </a:p>
          <a:p>
            <a:pPr/>
            <a:r>
              <a:t>Analysis:</a:t>
            </a:r>
          </a:p>
          <a:p>
            <a:pPr lvl="1"/>
            <a:r>
              <a:t>Find users that appeared in &gt;=2 movements</a:t>
            </a:r>
          </a:p>
          <a:p>
            <a:pPr lvl="2"/>
            <a:r>
              <a:t>e.g., 12.86% of the #GrabYourWallet participants showed up in #MarchForOurLives</a:t>
            </a:r>
          </a:p>
          <a:p>
            <a:pPr lvl="1"/>
            <a:r>
              <a:t>Visualize with </a:t>
            </a:r>
            <a:r>
              <a:rPr i="1"/>
              <a:t>igraph</a:t>
            </a:r>
            <a:r>
              <a:t> and </a:t>
            </a:r>
            <a:r>
              <a:rPr i="1"/>
              <a:t>Gephi</a:t>
            </a:r>
          </a:p>
        </p:txBody>
      </p:sp>
      <p:sp>
        <p:nvSpPr>
          <p:cNvPr id="94" name="Network measures as IVs"/>
          <p:cNvSpPr txBox="1"/>
          <p:nvPr>
            <p:ph type="title"/>
          </p:nvPr>
        </p:nvSpPr>
        <p:spPr>
          <a:prstGeom prst="rect">
            <a:avLst/>
          </a:prstGeom>
        </p:spPr>
        <p:txBody>
          <a:bodyPr/>
          <a:lstStyle>
            <a:lvl1pPr defTabSz="2413955">
              <a:defRPr spc="-110" sz="5544"/>
            </a:lvl1pPr>
          </a:lstStyle>
          <a:p>
            <a:pPr/>
            <a:r>
              <a:t>Network measures as IVs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Data: five waves of hashtag-based Twitter data #ClimateMarch, #WomensMarch, #GrabYourWallet, #MarchForOurLives, &amp; #StoptheBans…"/>
          <p:cNvSpPr txBox="1"/>
          <p:nvPr>
            <p:ph type="body" idx="1"/>
          </p:nvPr>
        </p:nvSpPr>
        <p:spPr>
          <a:prstGeom prst="rect">
            <a:avLst/>
          </a:prstGeom>
        </p:spPr>
        <p:txBody>
          <a:bodyPr/>
          <a:lstStyle/>
          <a:p>
            <a:pPr/>
            <a:r>
              <a:t>Data: five waves of hashtag-based Twitter data #ClimateMarch, #WomensMarch, #GrabYourWallet, #MarchForOurLives, &amp; #StoptheBans</a:t>
            </a:r>
          </a:p>
          <a:p>
            <a:pPr/>
            <a:r>
              <a:t>Analysis:</a:t>
            </a:r>
          </a:p>
          <a:p>
            <a:pPr lvl="1"/>
            <a:r>
              <a:t>Find users that appeared in &gt;=2 movements</a:t>
            </a:r>
          </a:p>
          <a:p>
            <a:pPr lvl="2"/>
            <a:r>
              <a:t>e.g., 12.86% of the #GrabYourWallet participants showed up in #MarchForOurLives</a:t>
            </a:r>
          </a:p>
          <a:p>
            <a:pPr lvl="1"/>
            <a:r>
              <a:t>Visualize with </a:t>
            </a:r>
            <a:r>
              <a:rPr i="1"/>
              <a:t>igraph</a:t>
            </a:r>
            <a:r>
              <a:t> and </a:t>
            </a:r>
            <a:r>
              <a:rPr i="1"/>
              <a:t>Gephi</a:t>
            </a:r>
            <a:endParaRPr i="1"/>
          </a:p>
          <a:p>
            <a:pPr lvl="1"/>
            <a:r>
              <a:t>Calculate four network measures </a:t>
            </a:r>
            <a:r>
              <a:rPr i="1"/>
              <a:t>brokerage</a:t>
            </a:r>
            <a:r>
              <a:t> with </a:t>
            </a:r>
            <a:r>
              <a:rPr i="1"/>
              <a:t>sna</a:t>
            </a:r>
            <a:r>
              <a:t> as IVs</a:t>
            </a:r>
          </a:p>
        </p:txBody>
      </p:sp>
      <p:sp>
        <p:nvSpPr>
          <p:cNvPr id="97" name="Network measures as IVs"/>
          <p:cNvSpPr txBox="1"/>
          <p:nvPr>
            <p:ph type="title"/>
          </p:nvPr>
        </p:nvSpPr>
        <p:spPr>
          <a:prstGeom prst="rect">
            <a:avLst/>
          </a:prstGeom>
        </p:spPr>
        <p:txBody>
          <a:bodyPr/>
          <a:lstStyle>
            <a:lvl1pPr defTabSz="2413955">
              <a:defRPr spc="-110" sz="5544"/>
            </a:lvl1pPr>
          </a:lstStyle>
          <a:p>
            <a:pPr/>
            <a:r>
              <a:t>Network measures as IVs</a:t>
            </a:r>
          </a:p>
        </p:txBody>
      </p:sp>
      <p:pic>
        <p:nvPicPr>
          <p:cNvPr id="98" name="BrokerageDemo.png" descr="BrokerageDemo.png"/>
          <p:cNvPicPr>
            <a:picLocks noChangeAspect="1"/>
          </p:cNvPicPr>
          <p:nvPr/>
        </p:nvPicPr>
        <p:blipFill>
          <a:blip r:embed="rId2">
            <a:extLst/>
          </a:blip>
          <a:stretch>
            <a:fillRect/>
          </a:stretch>
        </p:blipFill>
        <p:spPr>
          <a:xfrm>
            <a:off x="0" y="8705975"/>
            <a:ext cx="24384001" cy="423284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Data: five waves of hashtag-based Twitter data #ClimateMarch, #WomensMarch, #GrabYourWallet, #MarchForOurLives, &amp; #StoptheBans…"/>
          <p:cNvSpPr txBox="1"/>
          <p:nvPr>
            <p:ph type="body" idx="1"/>
          </p:nvPr>
        </p:nvSpPr>
        <p:spPr>
          <a:prstGeom prst="rect">
            <a:avLst/>
          </a:prstGeom>
        </p:spPr>
        <p:txBody>
          <a:bodyPr/>
          <a:lstStyle/>
          <a:p>
            <a:pPr/>
            <a:r>
              <a:t>Data: five waves of hashtag-based Twitter data #ClimateMarch, #WomensMarch, #GrabYourWallet, #MarchForOurLives, &amp; #StoptheBans</a:t>
            </a:r>
          </a:p>
          <a:p>
            <a:pPr/>
            <a:r>
              <a:t>Analysis:</a:t>
            </a:r>
          </a:p>
          <a:p>
            <a:pPr lvl="1"/>
            <a:r>
              <a:t>Find users that appeared in &gt;=2 movements</a:t>
            </a:r>
          </a:p>
          <a:p>
            <a:pPr lvl="2"/>
            <a:r>
              <a:t>e.g., 12.86% of the #GrabYourWallet participants showed up in #MarchForOurLives</a:t>
            </a:r>
          </a:p>
          <a:p>
            <a:pPr lvl="1"/>
            <a:r>
              <a:t>Visualize with </a:t>
            </a:r>
            <a:r>
              <a:rPr i="1"/>
              <a:t>igraph</a:t>
            </a:r>
            <a:r>
              <a:t> and </a:t>
            </a:r>
            <a:r>
              <a:rPr i="1"/>
              <a:t>Gephi</a:t>
            </a:r>
            <a:endParaRPr i="1"/>
          </a:p>
          <a:p>
            <a:pPr lvl="1"/>
            <a:r>
              <a:t>Calculate four network measures </a:t>
            </a:r>
            <a:r>
              <a:rPr i="1"/>
              <a:t>brokerage</a:t>
            </a:r>
            <a:r>
              <a:t> with </a:t>
            </a:r>
            <a:r>
              <a:rPr i="1"/>
              <a:t>sna</a:t>
            </a:r>
            <a:r>
              <a:t> as IVs</a:t>
            </a:r>
          </a:p>
          <a:p>
            <a:pPr lvl="1"/>
            <a:r>
              <a:t>Calculate number of retweets and number of retweets by media/politicians/activists as DVs</a:t>
            </a:r>
          </a:p>
        </p:txBody>
      </p:sp>
      <p:sp>
        <p:nvSpPr>
          <p:cNvPr id="101" name="Network measures as IVs"/>
          <p:cNvSpPr txBox="1"/>
          <p:nvPr>
            <p:ph type="title"/>
          </p:nvPr>
        </p:nvSpPr>
        <p:spPr>
          <a:prstGeom prst="rect">
            <a:avLst/>
          </a:prstGeom>
        </p:spPr>
        <p:txBody>
          <a:bodyPr/>
          <a:lstStyle>
            <a:lvl1pPr defTabSz="2413955">
              <a:defRPr spc="-110" sz="5544"/>
            </a:lvl1pPr>
          </a:lstStyle>
          <a:p>
            <a:pPr/>
            <a:r>
              <a:t>Network measures as IVs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Data: five waves of hashtag-based Twitter data #ClimateMarch, #WomensMarch, #GrabYourWallet, #MarchForOurLives, &amp; #StoptheBans…"/>
          <p:cNvSpPr txBox="1"/>
          <p:nvPr>
            <p:ph type="body" idx="1"/>
          </p:nvPr>
        </p:nvSpPr>
        <p:spPr>
          <a:prstGeom prst="rect">
            <a:avLst/>
          </a:prstGeom>
        </p:spPr>
        <p:txBody>
          <a:bodyPr/>
          <a:lstStyle/>
          <a:p>
            <a:pPr/>
            <a:r>
              <a:t>Data: five waves of hashtag-based Twitter data #ClimateMarch, #WomensMarch, #GrabYourWallet, #MarchForOurLives, &amp; #StoptheBans</a:t>
            </a:r>
          </a:p>
          <a:p>
            <a:pPr/>
            <a:r>
              <a:t>Analysis:</a:t>
            </a:r>
          </a:p>
          <a:p>
            <a:pPr lvl="1"/>
            <a:r>
              <a:t>Find users that appeared in &gt;=2 movements</a:t>
            </a:r>
          </a:p>
          <a:p>
            <a:pPr lvl="2"/>
            <a:r>
              <a:t>e.g., 12.86% of the #GrabYourWallet participants showed up in #MarchForOurLives</a:t>
            </a:r>
          </a:p>
          <a:p>
            <a:pPr lvl="1"/>
            <a:r>
              <a:t>Visualize with </a:t>
            </a:r>
            <a:r>
              <a:rPr i="1"/>
              <a:t>igraph</a:t>
            </a:r>
            <a:r>
              <a:t> and </a:t>
            </a:r>
            <a:r>
              <a:rPr i="1"/>
              <a:t>Gephi</a:t>
            </a:r>
            <a:endParaRPr i="1"/>
          </a:p>
          <a:p>
            <a:pPr lvl="1"/>
            <a:r>
              <a:t>Calculate four network measures </a:t>
            </a:r>
            <a:r>
              <a:rPr i="1"/>
              <a:t>brokerage</a:t>
            </a:r>
            <a:r>
              <a:t> with </a:t>
            </a:r>
            <a:r>
              <a:rPr i="1"/>
              <a:t>sna</a:t>
            </a:r>
            <a:r>
              <a:t> as IVs</a:t>
            </a:r>
          </a:p>
          <a:p>
            <a:pPr lvl="1"/>
            <a:r>
              <a:t>Calculate number of retweets and number of retweets by media/politicians/activists as DVs</a:t>
            </a:r>
          </a:p>
          <a:p>
            <a:pPr lvl="1"/>
            <a:r>
              <a:t>DV ~ IV1+IV2+IV3+IV4 + fixed effects for username + fixed effects for spillover instances</a:t>
            </a:r>
          </a:p>
        </p:txBody>
      </p:sp>
      <p:sp>
        <p:nvSpPr>
          <p:cNvPr id="104" name="Network measures as IVs"/>
          <p:cNvSpPr txBox="1"/>
          <p:nvPr>
            <p:ph type="title"/>
          </p:nvPr>
        </p:nvSpPr>
        <p:spPr>
          <a:prstGeom prst="rect">
            <a:avLst/>
          </a:prstGeom>
        </p:spPr>
        <p:txBody>
          <a:bodyPr/>
          <a:lstStyle>
            <a:lvl1pPr defTabSz="2413955">
              <a:defRPr spc="-110" sz="5544"/>
            </a:lvl1pPr>
          </a:lstStyle>
          <a:p>
            <a:pPr/>
            <a:r>
              <a:t>Network measures as IVs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Data: five waves of hashtag-based Twitter data #ClimateMarch, #WomensMarch, #GrabYourWallet, #MarchForOurLives, &amp; #StoptheBans…"/>
          <p:cNvSpPr txBox="1"/>
          <p:nvPr>
            <p:ph type="body" idx="1"/>
          </p:nvPr>
        </p:nvSpPr>
        <p:spPr>
          <a:prstGeom prst="rect">
            <a:avLst/>
          </a:prstGeom>
        </p:spPr>
        <p:txBody>
          <a:bodyPr/>
          <a:lstStyle/>
          <a:p>
            <a:pPr/>
            <a:r>
              <a:t>Data: five waves of hashtag-based Twitter data #ClimateMarch, #WomensMarch, #GrabYourWallet, #MarchForOurLives, &amp; #StoptheBans</a:t>
            </a:r>
          </a:p>
          <a:p>
            <a:pPr/>
            <a:r>
              <a:t>Analysis:</a:t>
            </a:r>
          </a:p>
          <a:p>
            <a:pPr lvl="1"/>
            <a:r>
              <a:t>Find users that appeared in &gt;=2 movements</a:t>
            </a:r>
          </a:p>
          <a:p>
            <a:pPr lvl="2"/>
            <a:r>
              <a:t>e.g., 12.86% of the #GrabYourWallet participants showed up in #MarchForOurLives</a:t>
            </a:r>
          </a:p>
          <a:p>
            <a:pPr lvl="1"/>
            <a:r>
              <a:t>Visualize with </a:t>
            </a:r>
            <a:r>
              <a:rPr i="1"/>
              <a:t>igraph</a:t>
            </a:r>
            <a:r>
              <a:t> and </a:t>
            </a:r>
            <a:r>
              <a:rPr i="1"/>
              <a:t>Gephi</a:t>
            </a:r>
            <a:endParaRPr i="1"/>
          </a:p>
          <a:p>
            <a:pPr lvl="1"/>
            <a:r>
              <a:t>Calculate four network measures </a:t>
            </a:r>
            <a:r>
              <a:rPr i="1"/>
              <a:t>brokerage</a:t>
            </a:r>
            <a:r>
              <a:t> with </a:t>
            </a:r>
            <a:r>
              <a:rPr i="1"/>
              <a:t>sna</a:t>
            </a:r>
            <a:r>
              <a:t> as IVs</a:t>
            </a:r>
          </a:p>
          <a:p>
            <a:pPr lvl="1"/>
            <a:r>
              <a:t>Calculate number of retweets and number of retweets by media/politicians/activists as DVs</a:t>
            </a:r>
          </a:p>
          <a:p>
            <a:pPr lvl="1"/>
            <a:r>
              <a:t>DV ~ IV1+IV2+IV3+IV4 + fixed effects for username + fixed effects for spillover instances</a:t>
            </a:r>
          </a:p>
          <a:p>
            <a:pPr/>
            <a:r>
              <a:t>We find:</a:t>
            </a:r>
          </a:p>
          <a:p>
            <a:pPr lvl="1"/>
            <a:r>
              <a:t>Movement spillover is widespread and deserves a deeper look</a:t>
            </a:r>
          </a:p>
          <a:p>
            <a:pPr lvl="1"/>
            <a:r>
              <a:t>The general public and media like to retweet itinerants and representatives</a:t>
            </a:r>
          </a:p>
          <a:p>
            <a:pPr lvl="1"/>
            <a:r>
              <a:t>Politicians like to retweet coordinators</a:t>
            </a:r>
          </a:p>
          <a:p>
            <a:pPr lvl="1"/>
            <a:r>
              <a:t>Activists like to retweet representatives</a:t>
            </a:r>
          </a:p>
        </p:txBody>
      </p:sp>
      <p:sp>
        <p:nvSpPr>
          <p:cNvPr id="107" name="Network measures as IVs"/>
          <p:cNvSpPr txBox="1"/>
          <p:nvPr>
            <p:ph type="title"/>
          </p:nvPr>
        </p:nvSpPr>
        <p:spPr>
          <a:prstGeom prst="rect">
            <a:avLst/>
          </a:prstGeom>
        </p:spPr>
        <p:txBody>
          <a:bodyPr/>
          <a:lstStyle>
            <a:lvl1pPr defTabSz="2413955">
              <a:defRPr spc="-110" sz="5544"/>
            </a:lvl1pPr>
          </a:lstStyle>
          <a:p>
            <a:pPr/>
            <a:r>
              <a:t>Network measures as IVs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Yang, A., &amp; Saffer, A. J. (2021). Standing out in a networked communication context: Toward a network contingency model of public attention. New Media &amp; Society, 23(10), 2902–2925.…"/>
          <p:cNvSpPr txBox="1"/>
          <p:nvPr>
            <p:ph type="body" idx="1"/>
          </p:nvPr>
        </p:nvSpPr>
        <p:spPr>
          <a:prstGeom prst="rect">
            <a:avLst/>
          </a:prstGeom>
        </p:spPr>
        <p:txBody>
          <a:bodyPr/>
          <a:lstStyle/>
          <a:p>
            <a:pPr/>
            <a:r>
              <a:t>Yang, A., &amp; Saffer, A. J. (2021). Standing out in a networked communication context: Toward a network contingency model of public attention. </a:t>
            </a:r>
            <a:r>
              <a:rPr i="1"/>
              <a:t>New Media &amp; Society, 23</a:t>
            </a:r>
            <a:r>
              <a:t>(10), 2902–2925.</a:t>
            </a:r>
          </a:p>
          <a:p>
            <a:pPr/>
            <a:r>
              <a:t>Larson, J. M., Nagler, J., Ronen, J., &amp; Tucker, J. A. (2019). Social networks and protest participation: Evidence from 130 million Twitter users. </a:t>
            </a:r>
            <a:r>
              <a:rPr i="1"/>
              <a:t>American Journal of Political Science, 63</a:t>
            </a:r>
            <a:r>
              <a:t>(3), 690–705.</a:t>
            </a:r>
          </a:p>
          <a:p>
            <a:pPr/>
            <a:r>
              <a:t>Xu, Y., Fulk, J., &amp; Monge, P. (2021). Ecological influences on network tie dissolution in the evolution of affiliation networks in the International Communication Association, 2009–2015. </a:t>
            </a:r>
            <a:r>
              <a:rPr i="1"/>
              <a:t>Human Communication Research, 47</a:t>
            </a:r>
            <a:r>
              <a:t>(1), 75–103.</a:t>
            </a:r>
          </a:p>
        </p:txBody>
      </p:sp>
      <p:sp>
        <p:nvSpPr>
          <p:cNvPr id="110" name="Network measures as IVs"/>
          <p:cNvSpPr txBox="1"/>
          <p:nvPr>
            <p:ph type="title"/>
          </p:nvPr>
        </p:nvSpPr>
        <p:spPr>
          <a:prstGeom prst="rect">
            <a:avLst/>
          </a:prstGeom>
        </p:spPr>
        <p:txBody>
          <a:bodyPr/>
          <a:lstStyle>
            <a:lvl1pPr defTabSz="2413955">
              <a:defRPr spc="-110" sz="5544"/>
            </a:lvl1pPr>
          </a:lstStyle>
          <a:p>
            <a:pPr/>
            <a:r>
              <a:t>Network measures as IVs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Network to present/describe social phenomena…"/>
          <p:cNvSpPr txBox="1"/>
          <p:nvPr>
            <p:ph type="body" idx="1"/>
          </p:nvPr>
        </p:nvSpPr>
        <p:spPr>
          <a:prstGeom prst="rect">
            <a:avLst/>
          </a:prstGeom>
        </p:spPr>
        <p:txBody>
          <a:bodyPr/>
          <a:lstStyle/>
          <a:p>
            <a:pPr/>
            <a:r>
              <a:t>Network to present/describe social phenomena</a:t>
            </a:r>
          </a:p>
          <a:p>
            <a:pPr lvl="1"/>
            <a:r>
              <a:t>Semantic networks</a:t>
            </a:r>
          </a:p>
          <a:p>
            <a:pPr lvl="1"/>
            <a:r>
              <a:t>Network visualization</a:t>
            </a:r>
          </a:p>
          <a:p>
            <a:pPr/>
            <a:r>
              <a:t>Network measures as IVs for predictions</a:t>
            </a:r>
          </a:p>
          <a:p>
            <a:pPr lvl="1"/>
            <a:r>
              <a:t>Centrality/brokerage/… serve as IVs in regressions</a:t>
            </a:r>
          </a:p>
          <a:p>
            <a:pPr/>
            <a:r>
              <a:t>Network as DV to be predicted</a:t>
            </a:r>
          </a:p>
          <a:p>
            <a:pPr lvl="1"/>
            <a:r>
              <a:t>ERGM and its variants</a:t>
            </a:r>
          </a:p>
          <a:p>
            <a:pPr/>
            <a:r>
              <a:t>Network as structures for other inquiries</a:t>
            </a:r>
          </a:p>
          <a:p>
            <a:pPr lvl="1"/>
            <a:r>
              <a:t>Network simulation</a:t>
            </a:r>
          </a:p>
          <a:p>
            <a:pPr lvl="1"/>
            <a:r>
              <a:t>Network experiment</a:t>
            </a:r>
          </a:p>
        </p:txBody>
      </p:sp>
      <p:sp>
        <p:nvSpPr>
          <p:cNvPr id="113"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Network to present/describe social phenomena…"/>
          <p:cNvSpPr txBox="1"/>
          <p:nvPr>
            <p:ph type="body" idx="1"/>
          </p:nvPr>
        </p:nvSpPr>
        <p:spPr>
          <a:prstGeom prst="rect">
            <a:avLst/>
          </a:prstGeom>
        </p:spPr>
        <p:txBody>
          <a:bodyPr/>
          <a:lstStyle/>
          <a:p>
            <a:pPr>
              <a:defRPr>
                <a:solidFill>
                  <a:srgbClr val="D5D5D5"/>
                </a:solidFill>
              </a:defRPr>
            </a:pPr>
            <a:r>
              <a:t>Network to present/describe social phenomena</a:t>
            </a:r>
          </a:p>
          <a:p>
            <a:pPr lvl="1">
              <a:defRPr>
                <a:solidFill>
                  <a:srgbClr val="D5D5D5"/>
                </a:solidFill>
              </a:defRPr>
            </a:pPr>
            <a:r>
              <a:t>Semantic networks</a:t>
            </a:r>
          </a:p>
          <a:p>
            <a:pPr lvl="1">
              <a:defRPr>
                <a:solidFill>
                  <a:srgbClr val="D5D5D5"/>
                </a:solidFill>
              </a:defRPr>
            </a:pPr>
            <a:r>
              <a:t>Network visualization</a:t>
            </a:r>
          </a:p>
          <a:p>
            <a:pPr>
              <a:defRPr>
                <a:solidFill>
                  <a:srgbClr val="D5D5D5"/>
                </a:solidFill>
              </a:defRPr>
            </a:pPr>
            <a:r>
              <a:t>Network measures as IVs for predictions</a:t>
            </a:r>
          </a:p>
          <a:p>
            <a:pPr lvl="1">
              <a:defRPr>
                <a:solidFill>
                  <a:srgbClr val="D5D5D5"/>
                </a:solidFill>
              </a:defRPr>
            </a:pPr>
            <a:r>
              <a:t>Centrality/brokerage/… serve as IVs in regressions</a:t>
            </a:r>
          </a:p>
          <a:p>
            <a:pPr/>
            <a:r>
              <a:t>Network as DV to be predicted</a:t>
            </a:r>
          </a:p>
          <a:p>
            <a:pPr lvl="1"/>
            <a:r>
              <a:t>ERGM and its variants</a:t>
            </a:r>
          </a:p>
          <a:p>
            <a:pPr>
              <a:defRPr>
                <a:solidFill>
                  <a:srgbClr val="D5D5D5"/>
                </a:solidFill>
              </a:defRPr>
            </a:pPr>
            <a:r>
              <a:t>Network as structures for other inquiries</a:t>
            </a:r>
          </a:p>
          <a:p>
            <a:pPr lvl="1">
              <a:defRPr>
                <a:solidFill>
                  <a:srgbClr val="D5D5D5"/>
                </a:solidFill>
              </a:defRPr>
            </a:pPr>
            <a:r>
              <a:t>Network simulation</a:t>
            </a:r>
          </a:p>
          <a:p>
            <a:pPr lvl="1">
              <a:defRPr>
                <a:solidFill>
                  <a:srgbClr val="D5D5D5"/>
                </a:solidFill>
              </a:defRPr>
            </a:pPr>
            <a:r>
              <a:t>Network experiment</a:t>
            </a:r>
          </a:p>
        </p:txBody>
      </p:sp>
      <p:sp>
        <p:nvSpPr>
          <p:cNvPr id="116"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We observed a network, then we ask:…"/>
          <p:cNvSpPr txBox="1"/>
          <p:nvPr>
            <p:ph type="body" idx="1"/>
          </p:nvPr>
        </p:nvSpPr>
        <p:spPr>
          <a:prstGeom prst="rect">
            <a:avLst/>
          </a:prstGeom>
        </p:spPr>
        <p:txBody>
          <a:bodyPr/>
          <a:lstStyle/>
          <a:p>
            <a:pPr/>
            <a:r>
              <a:t>We observed a network, then we ask:</a:t>
            </a:r>
          </a:p>
          <a:p>
            <a:pPr lvl="1"/>
            <a:r>
              <a:t>What nodal attributes, between-node forces, and network tendencies might have existed that contributed to the observed network?</a:t>
            </a:r>
          </a:p>
        </p:txBody>
      </p:sp>
      <p:sp>
        <p:nvSpPr>
          <p:cNvPr id="119"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Network to present/describe social phenomena…"/>
          <p:cNvSpPr txBox="1"/>
          <p:nvPr>
            <p:ph type="body" idx="1"/>
          </p:nvPr>
        </p:nvSpPr>
        <p:spPr>
          <a:prstGeom prst="rect">
            <a:avLst/>
          </a:prstGeom>
        </p:spPr>
        <p:txBody>
          <a:bodyPr/>
          <a:lstStyle/>
          <a:p>
            <a:pPr/>
            <a:r>
              <a:t>Network to present/describe social phenomena</a:t>
            </a:r>
          </a:p>
          <a:p>
            <a:pPr lvl="1"/>
            <a:r>
              <a:t>Semantic networks</a:t>
            </a:r>
          </a:p>
          <a:p>
            <a:pPr lvl="1"/>
            <a:r>
              <a:t>Network visualization</a:t>
            </a:r>
          </a:p>
          <a:p>
            <a:pPr/>
            <a:r>
              <a:t>Network measures as IVs for predictions</a:t>
            </a:r>
          </a:p>
          <a:p>
            <a:pPr lvl="1"/>
            <a:r>
              <a:t>Centrality/brokerage/… serve as IVs in regressions</a:t>
            </a:r>
          </a:p>
          <a:p>
            <a:pPr/>
            <a:r>
              <a:t>Network as DV to be predicted</a:t>
            </a:r>
          </a:p>
          <a:p>
            <a:pPr lvl="1"/>
            <a:r>
              <a:t>ERGM and its variants</a:t>
            </a:r>
          </a:p>
          <a:p>
            <a:pPr/>
            <a:r>
              <a:t>Network as structures for other inquiries</a:t>
            </a:r>
          </a:p>
          <a:p>
            <a:pPr lvl="1"/>
            <a:r>
              <a:t>Network simulation</a:t>
            </a:r>
          </a:p>
          <a:p>
            <a:pPr lvl="1"/>
            <a:r>
              <a:t>Network experiment</a:t>
            </a:r>
          </a:p>
        </p:txBody>
      </p:sp>
      <p:sp>
        <p:nvSpPr>
          <p:cNvPr id="58"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We observed a network, then we ask:…"/>
          <p:cNvSpPr txBox="1"/>
          <p:nvPr>
            <p:ph type="body" sz="quarter" idx="1"/>
          </p:nvPr>
        </p:nvSpPr>
        <p:spPr>
          <a:xfrm>
            <a:off x="474265" y="2727323"/>
            <a:ext cx="23435470" cy="2107258"/>
          </a:xfrm>
          <a:prstGeom prst="rect">
            <a:avLst/>
          </a:prstGeom>
        </p:spPr>
        <p:txBody>
          <a:bodyPr/>
          <a:lstStyle/>
          <a:p>
            <a:pPr/>
            <a:r>
              <a:t>We observed a network, then we ask:</a:t>
            </a:r>
          </a:p>
          <a:p>
            <a:pPr lvl="1"/>
            <a:r>
              <a:t>What nodal attributes, between-node forces, and network tendencies might have existed that contributed to the observed network?</a:t>
            </a:r>
          </a:p>
        </p:txBody>
      </p:sp>
      <p:sp>
        <p:nvSpPr>
          <p:cNvPr id="122"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pic>
        <p:nvPicPr>
          <p:cNvPr id="123" name="Network-of-political-blogs-during-the-2004-US-presidential-election-Democratic-and.png" descr="Network-of-political-blogs-during-the-2004-US-presidential-election-Democratic-and.png"/>
          <p:cNvPicPr>
            <a:picLocks noChangeAspect="1"/>
          </p:cNvPicPr>
          <p:nvPr/>
        </p:nvPicPr>
        <p:blipFill>
          <a:blip r:embed="rId2">
            <a:extLst/>
          </a:blip>
          <a:stretch>
            <a:fillRect/>
          </a:stretch>
        </p:blipFill>
        <p:spPr>
          <a:xfrm>
            <a:off x="7662648" y="5870608"/>
            <a:ext cx="17059932" cy="8529966"/>
          </a:xfrm>
          <a:prstGeom prst="rect">
            <a:avLst/>
          </a:prstGeom>
          <a:ln w="12700">
            <a:miter lim="400000"/>
          </a:ln>
        </p:spPr>
      </p:pic>
      <p:sp>
        <p:nvSpPr>
          <p:cNvPr id="124" name="For example:…"/>
          <p:cNvSpPr txBox="1"/>
          <p:nvPr/>
        </p:nvSpPr>
        <p:spPr>
          <a:xfrm>
            <a:off x="474265" y="4819644"/>
            <a:ext cx="23435470" cy="8230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533400" indent="-533400" algn="l">
              <a:lnSpc>
                <a:spcPct val="90000"/>
              </a:lnSpc>
              <a:spcBef>
                <a:spcPts val="1400"/>
              </a:spcBef>
              <a:buSzPct val="123000"/>
              <a:buChar char="•"/>
              <a:defRPr sz="4200">
                <a:solidFill>
                  <a:srgbClr val="000000"/>
                </a:solidFill>
              </a:defRPr>
            </a:pPr>
            <a:r>
              <a:t>For example:</a:t>
            </a:r>
          </a:p>
          <a:p>
            <a:pPr lvl="1" marL="914400" indent="-533400" algn="l">
              <a:lnSpc>
                <a:spcPct val="90000"/>
              </a:lnSpc>
              <a:spcBef>
                <a:spcPts val="1400"/>
              </a:spcBef>
              <a:buSzPct val="123000"/>
              <a:buChar char="•"/>
              <a:defRPr sz="4200">
                <a:solidFill>
                  <a:srgbClr val="000000"/>
                </a:solidFill>
              </a:defRPr>
            </a:pPr>
            <a:r>
              <a:t>See this network as a DV</a:t>
            </a:r>
          </a:p>
          <a:p>
            <a:pPr lvl="1" marL="914400" indent="-533400" algn="l">
              <a:lnSpc>
                <a:spcPct val="90000"/>
              </a:lnSpc>
              <a:spcBef>
                <a:spcPts val="1400"/>
              </a:spcBef>
              <a:buSzPct val="123000"/>
              <a:buChar char="•"/>
              <a:defRPr sz="4200">
                <a:solidFill>
                  <a:srgbClr val="000000"/>
                </a:solidFill>
              </a:defRPr>
            </a:pPr>
            <a:r>
              <a:t>What predictor might have been significant?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We observed a network, then we ask:…"/>
          <p:cNvSpPr txBox="1"/>
          <p:nvPr>
            <p:ph type="body" sz="quarter" idx="1"/>
          </p:nvPr>
        </p:nvSpPr>
        <p:spPr>
          <a:xfrm>
            <a:off x="474265" y="2727323"/>
            <a:ext cx="23435470" cy="2107258"/>
          </a:xfrm>
          <a:prstGeom prst="rect">
            <a:avLst/>
          </a:prstGeom>
        </p:spPr>
        <p:txBody>
          <a:bodyPr/>
          <a:lstStyle/>
          <a:p>
            <a:pPr/>
            <a:r>
              <a:t>We observed a network, then we ask:</a:t>
            </a:r>
          </a:p>
          <a:p>
            <a:pPr lvl="1"/>
            <a:r>
              <a:t>What nodal attributes, between-node forces, and network tendencies might have existed that contributed to the observed network?</a:t>
            </a:r>
          </a:p>
        </p:txBody>
      </p:sp>
      <p:sp>
        <p:nvSpPr>
          <p:cNvPr id="127"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sp>
        <p:nvSpPr>
          <p:cNvPr id="128" name="Similar to logistic regression: ERGMs predict the probability that a pair of nodes in a network will have a tie between them, with a set of IVs."/>
          <p:cNvSpPr txBox="1"/>
          <p:nvPr/>
        </p:nvSpPr>
        <p:spPr>
          <a:xfrm>
            <a:off x="474265" y="4819644"/>
            <a:ext cx="23435470" cy="8230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marL="533400" indent="-533400" algn="l">
              <a:lnSpc>
                <a:spcPct val="90000"/>
              </a:lnSpc>
              <a:spcBef>
                <a:spcPts val="1400"/>
              </a:spcBef>
              <a:buSzPct val="123000"/>
              <a:buChar char="•"/>
              <a:defRPr sz="4200">
                <a:solidFill>
                  <a:srgbClr val="000000"/>
                </a:solidFill>
              </a:defRPr>
            </a:lvl1pPr>
          </a:lstStyle>
          <a:p>
            <a:pPr/>
            <a:r>
              <a:t>Similar to logistic regression: ERGMs predict the probability that a pair of nodes in a network will have a tie between them, with a set of IVs.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We observed a network, then we ask:…"/>
          <p:cNvSpPr txBox="1"/>
          <p:nvPr>
            <p:ph type="body" sz="quarter" idx="1"/>
          </p:nvPr>
        </p:nvSpPr>
        <p:spPr>
          <a:xfrm>
            <a:off x="474265" y="2727323"/>
            <a:ext cx="23435470" cy="2107258"/>
          </a:xfrm>
          <a:prstGeom prst="rect">
            <a:avLst/>
          </a:prstGeom>
        </p:spPr>
        <p:txBody>
          <a:bodyPr/>
          <a:lstStyle/>
          <a:p>
            <a:pPr/>
            <a:r>
              <a:t>We observed a network, then we ask:</a:t>
            </a:r>
          </a:p>
          <a:p>
            <a:pPr lvl="1"/>
            <a:r>
              <a:t>What nodal attributes, between-node forces, and network tendencies might have existed that contributed to the observed network?</a:t>
            </a:r>
          </a:p>
        </p:txBody>
      </p:sp>
      <p:sp>
        <p:nvSpPr>
          <p:cNvPr id="131"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sp>
        <p:nvSpPr>
          <p:cNvPr id="132" name="Similar to logistic regression: ERGMs predict the probability that a pair of nodes in a network will have a tie between them, with a set of IVs.…"/>
          <p:cNvSpPr txBox="1"/>
          <p:nvPr/>
        </p:nvSpPr>
        <p:spPr>
          <a:xfrm>
            <a:off x="474265" y="4819644"/>
            <a:ext cx="23435470" cy="8230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533400" indent="-533400" algn="l">
              <a:lnSpc>
                <a:spcPct val="90000"/>
              </a:lnSpc>
              <a:spcBef>
                <a:spcPts val="1400"/>
              </a:spcBef>
              <a:buSzPct val="123000"/>
              <a:buChar char="•"/>
              <a:defRPr sz="4200">
                <a:solidFill>
                  <a:srgbClr val="000000"/>
                </a:solidFill>
              </a:defRPr>
            </a:pPr>
            <a:r>
              <a:t>Similar to logistic regression: ERGMs predict the probability that a pair of nodes in a network will have a tie between them, with a set of IVs.</a:t>
            </a:r>
          </a:p>
          <a:p>
            <a:pPr lvl="1" marL="914400" indent="-533400" algn="l">
              <a:lnSpc>
                <a:spcPct val="90000"/>
              </a:lnSpc>
              <a:spcBef>
                <a:spcPts val="1400"/>
              </a:spcBef>
              <a:buSzPct val="123000"/>
              <a:buChar char="•"/>
              <a:defRPr sz="4200">
                <a:solidFill>
                  <a:srgbClr val="000000"/>
                </a:solidFill>
              </a:defRPr>
            </a:pPr>
            <a:r>
              <a:t>Control variables: edges (constant term, i.e., probability of tie formation); gender; age; etc.</a:t>
            </a:r>
          </a:p>
          <a:p>
            <a:pPr lvl="1" marL="914400" indent="-533400" algn="l">
              <a:lnSpc>
                <a:spcPct val="90000"/>
              </a:lnSpc>
              <a:spcBef>
                <a:spcPts val="1400"/>
              </a:spcBef>
              <a:buSzPct val="123000"/>
              <a:buChar char="•"/>
              <a:defRPr sz="4200">
                <a:solidFill>
                  <a:srgbClr val="000000"/>
                </a:solidFill>
              </a:defRPr>
            </a:pPr>
            <a:r>
              <a:t>Nodal attributes: NGOs’ issue focus; political party; etc.</a:t>
            </a:r>
          </a:p>
          <a:p>
            <a:pPr lvl="1" marL="914400" indent="-533400" algn="l">
              <a:lnSpc>
                <a:spcPct val="90000"/>
              </a:lnSpc>
              <a:spcBef>
                <a:spcPts val="1400"/>
              </a:spcBef>
              <a:buSzPct val="123000"/>
              <a:buChar char="•"/>
              <a:defRPr sz="4200">
                <a:solidFill>
                  <a:srgbClr val="000000"/>
                </a:solidFill>
              </a:defRPr>
            </a:pPr>
            <a:r>
              <a:t>Homophily tendencies: same gender; age difference; same hashtags; etc.</a:t>
            </a:r>
          </a:p>
          <a:p>
            <a:pPr lvl="1" marL="914400" indent="-533400" algn="l">
              <a:lnSpc>
                <a:spcPct val="90000"/>
              </a:lnSpc>
              <a:spcBef>
                <a:spcPts val="1400"/>
              </a:spcBef>
              <a:buSzPct val="123000"/>
              <a:buChar char="•"/>
              <a:defRPr sz="4200">
                <a:solidFill>
                  <a:srgbClr val="000000"/>
                </a:solidFill>
              </a:defRPr>
            </a:pPr>
            <a:r>
              <a:t>Structural parameters: reciprocity, transitivity, i.e., 2-star, 3-star, triangle, etc.</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We observed a network, then we ask:…"/>
          <p:cNvSpPr txBox="1"/>
          <p:nvPr>
            <p:ph type="body" sz="quarter" idx="1"/>
          </p:nvPr>
        </p:nvSpPr>
        <p:spPr>
          <a:xfrm>
            <a:off x="474265" y="2727323"/>
            <a:ext cx="23435470" cy="2107258"/>
          </a:xfrm>
          <a:prstGeom prst="rect">
            <a:avLst/>
          </a:prstGeom>
        </p:spPr>
        <p:txBody>
          <a:bodyPr/>
          <a:lstStyle/>
          <a:p>
            <a:pPr/>
            <a:r>
              <a:t>We observed a network, then we ask:</a:t>
            </a:r>
          </a:p>
          <a:p>
            <a:pPr lvl="1"/>
            <a:r>
              <a:t>What nodal attributes, between-node forces, and network tendencies might have existed that contributed to the observed network?</a:t>
            </a:r>
          </a:p>
        </p:txBody>
      </p:sp>
      <p:sp>
        <p:nvSpPr>
          <p:cNvPr id="135"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sp>
        <p:nvSpPr>
          <p:cNvPr id="136" name="Similar to logistic regression: ERGMs predict the probability that a pair of nodes in a network will have a tie between them, with a set of IVs.…"/>
          <p:cNvSpPr txBox="1"/>
          <p:nvPr/>
        </p:nvSpPr>
        <p:spPr>
          <a:xfrm>
            <a:off x="474265" y="4819644"/>
            <a:ext cx="23435470" cy="8230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marL="533400" indent="-533400" algn="l">
              <a:lnSpc>
                <a:spcPct val="90000"/>
              </a:lnSpc>
              <a:spcBef>
                <a:spcPts val="1400"/>
              </a:spcBef>
              <a:buSzPct val="123000"/>
              <a:buChar char="•"/>
              <a:defRPr sz="4200">
                <a:solidFill>
                  <a:srgbClr val="000000"/>
                </a:solidFill>
              </a:defRPr>
            </a:pPr>
            <a:r>
              <a:t>Similar to logistic regression: ERGMs predict the probability that a pair of nodes in a network will have a tie between them, with a set of IVs.</a:t>
            </a:r>
          </a:p>
          <a:p>
            <a:pPr lvl="1" marL="914400" indent="-533400" algn="l">
              <a:lnSpc>
                <a:spcPct val="90000"/>
              </a:lnSpc>
              <a:spcBef>
                <a:spcPts val="1400"/>
              </a:spcBef>
              <a:buSzPct val="123000"/>
              <a:buChar char="•"/>
              <a:defRPr sz="4200">
                <a:solidFill>
                  <a:srgbClr val="000000"/>
                </a:solidFill>
              </a:defRPr>
            </a:pPr>
            <a:r>
              <a:t>Control variables: edges (constant term, i.e., probability of tie formation); gender; age; etc.</a:t>
            </a:r>
          </a:p>
          <a:p>
            <a:pPr lvl="1" marL="914400" indent="-533400" algn="l">
              <a:lnSpc>
                <a:spcPct val="90000"/>
              </a:lnSpc>
              <a:spcBef>
                <a:spcPts val="1400"/>
              </a:spcBef>
              <a:buSzPct val="123000"/>
              <a:buChar char="•"/>
              <a:defRPr sz="4200">
                <a:solidFill>
                  <a:srgbClr val="000000"/>
                </a:solidFill>
              </a:defRPr>
            </a:pPr>
            <a:r>
              <a:t>Nodal attributes: NGOs’ issue focus; political party; etc.</a:t>
            </a:r>
          </a:p>
          <a:p>
            <a:pPr lvl="1" marL="914400" indent="-533400" algn="l">
              <a:lnSpc>
                <a:spcPct val="90000"/>
              </a:lnSpc>
              <a:spcBef>
                <a:spcPts val="1400"/>
              </a:spcBef>
              <a:buSzPct val="123000"/>
              <a:buChar char="•"/>
              <a:defRPr sz="4200">
                <a:solidFill>
                  <a:srgbClr val="000000"/>
                </a:solidFill>
              </a:defRPr>
            </a:pPr>
            <a:r>
              <a:t>Homophily tendencies: same gender; age difference; same hashtags; etc.</a:t>
            </a:r>
          </a:p>
          <a:p>
            <a:pPr lvl="1" marL="914400" indent="-533400" algn="l">
              <a:lnSpc>
                <a:spcPct val="90000"/>
              </a:lnSpc>
              <a:spcBef>
                <a:spcPts val="1400"/>
              </a:spcBef>
              <a:buSzPct val="123000"/>
              <a:buChar char="•"/>
              <a:defRPr sz="4200">
                <a:solidFill>
                  <a:srgbClr val="000000"/>
                </a:solidFill>
              </a:defRPr>
            </a:pPr>
            <a:r>
              <a:t>Structural parameters: reciprocity, transitivity, i.e., 2-star, 3-star, triangle, etc.</a:t>
            </a:r>
          </a:p>
          <a:p>
            <a:pPr marL="533400" indent="-533400" algn="l">
              <a:lnSpc>
                <a:spcPct val="90000"/>
              </a:lnSpc>
              <a:spcBef>
                <a:spcPts val="1400"/>
              </a:spcBef>
              <a:buSzPct val="123000"/>
              <a:buChar char="•"/>
              <a:defRPr sz="4200">
                <a:solidFill>
                  <a:srgbClr val="000000"/>
                </a:solidFill>
              </a:defRPr>
            </a:pPr>
            <a:r>
              <a:t>ERGMs can be used for directed, undirected, valued, unvalued, and bipartite networks, thus many variants.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Xu, S., &amp; Zhou, A. (2020). Hashtag homophily in twitter network: Examining a controversial cause-related marketing campaign. Computers in Human Behavior, 102, 87–96.…"/>
          <p:cNvSpPr txBox="1"/>
          <p:nvPr>
            <p:ph type="body" idx="1"/>
          </p:nvPr>
        </p:nvSpPr>
        <p:spPr>
          <a:prstGeom prst="rect">
            <a:avLst/>
          </a:prstGeom>
        </p:spPr>
        <p:txBody>
          <a:bodyPr/>
          <a:lstStyle/>
          <a:p>
            <a:pPr/>
            <a:r>
              <a:t>Xu, S., &amp; Zhou, A. (2020). Hashtag homophily in twitter network: Examining a controversial cause-related marketing campaign. </a:t>
            </a:r>
            <a:r>
              <a:rPr i="1"/>
              <a:t>Computers in Human Behavior, 102</a:t>
            </a:r>
            <a:r>
              <a:t>, 87–96.</a:t>
            </a:r>
          </a:p>
          <a:p>
            <a:pPr/>
            <a:r>
              <a:t>Huang, Y., Shen, C., &amp; Contractor, N. S. (2013). Distance matters: Exploring proximity and homophily in virtual world networks. </a:t>
            </a:r>
            <a:r>
              <a:rPr i="1"/>
              <a:t>Decision Support Systems, 55</a:t>
            </a:r>
            <a:r>
              <a:t>(4), 969–977.</a:t>
            </a:r>
          </a:p>
          <a:p>
            <a:pPr/>
            <a:r>
              <a:t>Sommerfeldt, E. J., Saffer, A. J., &amp; Luoma-aho, V. (2022). Civil society networks and Malaysian government reform: Considering issue homophily in interorganizational relationships. </a:t>
            </a:r>
            <a:r>
              <a:rPr i="1"/>
              <a:t>Journal of Communication, 72</a:t>
            </a:r>
            <a:r>
              <a:t>(2), 264–296.</a:t>
            </a:r>
          </a:p>
          <a:p>
            <a:pPr/>
            <a:r>
              <a:t>Shumate, M., &amp; Palazzolo, E. T. (2010). Exponential random graph (p*) models as a method for social network analysis in communication research. </a:t>
            </a:r>
            <a:r>
              <a:rPr i="1"/>
              <a:t>Communication Methods and Measures, 4</a:t>
            </a:r>
            <a:r>
              <a:t>(4), 341–371.</a:t>
            </a:r>
          </a:p>
        </p:txBody>
      </p:sp>
      <p:sp>
        <p:nvSpPr>
          <p:cNvPr id="139" name="Network as DV to be predicted"/>
          <p:cNvSpPr txBox="1"/>
          <p:nvPr>
            <p:ph type="title"/>
          </p:nvPr>
        </p:nvSpPr>
        <p:spPr>
          <a:prstGeom prst="rect">
            <a:avLst/>
          </a:prstGeom>
        </p:spPr>
        <p:txBody>
          <a:bodyPr/>
          <a:lstStyle>
            <a:lvl1pPr defTabSz="2413955">
              <a:defRPr spc="-110" sz="5544"/>
            </a:lvl1pPr>
          </a:lstStyle>
          <a:p>
            <a:pPr/>
            <a:r>
              <a:t>Network as DV to be predicted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Network to present/describe social phenomena…"/>
          <p:cNvSpPr txBox="1"/>
          <p:nvPr>
            <p:ph type="body" idx="1"/>
          </p:nvPr>
        </p:nvSpPr>
        <p:spPr>
          <a:prstGeom prst="rect">
            <a:avLst/>
          </a:prstGeom>
        </p:spPr>
        <p:txBody>
          <a:bodyPr/>
          <a:lstStyle/>
          <a:p>
            <a:pPr/>
            <a:r>
              <a:t>Network to present/describe social phenomena</a:t>
            </a:r>
          </a:p>
          <a:p>
            <a:pPr lvl="1"/>
            <a:r>
              <a:t>Semantic networks</a:t>
            </a:r>
          </a:p>
          <a:p>
            <a:pPr lvl="1"/>
            <a:r>
              <a:t>Network visualization</a:t>
            </a:r>
          </a:p>
          <a:p>
            <a:pPr/>
            <a:r>
              <a:t>Network measures as IVs for predictions</a:t>
            </a:r>
          </a:p>
          <a:p>
            <a:pPr lvl="1"/>
            <a:r>
              <a:t>Centrality/brokerage/… serve as IVs in regressions</a:t>
            </a:r>
          </a:p>
          <a:p>
            <a:pPr/>
            <a:r>
              <a:t>Network as DV to be predicted</a:t>
            </a:r>
          </a:p>
          <a:p>
            <a:pPr lvl="1"/>
            <a:r>
              <a:t>ERGM and its variants</a:t>
            </a:r>
          </a:p>
          <a:p>
            <a:pPr/>
            <a:r>
              <a:t>Network as structures for other inquiries</a:t>
            </a:r>
          </a:p>
          <a:p>
            <a:pPr lvl="1"/>
            <a:r>
              <a:t>Network simulation</a:t>
            </a:r>
          </a:p>
          <a:p>
            <a:pPr lvl="1"/>
            <a:r>
              <a:t>Network experiment</a:t>
            </a:r>
          </a:p>
        </p:txBody>
      </p:sp>
      <p:sp>
        <p:nvSpPr>
          <p:cNvPr id="142"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Network to present/describe social phenomena…"/>
          <p:cNvSpPr txBox="1"/>
          <p:nvPr>
            <p:ph type="body" idx="1"/>
          </p:nvPr>
        </p:nvSpPr>
        <p:spPr>
          <a:prstGeom prst="rect">
            <a:avLst/>
          </a:prstGeom>
        </p:spPr>
        <p:txBody>
          <a:bodyPr/>
          <a:lstStyle/>
          <a:p>
            <a:pPr>
              <a:defRPr>
                <a:solidFill>
                  <a:srgbClr val="D5D5D5"/>
                </a:solidFill>
              </a:defRPr>
            </a:pPr>
            <a:r>
              <a:t>Network to present/describe social phenomena</a:t>
            </a:r>
          </a:p>
          <a:p>
            <a:pPr lvl="1">
              <a:defRPr>
                <a:solidFill>
                  <a:srgbClr val="D5D5D5"/>
                </a:solidFill>
              </a:defRPr>
            </a:pPr>
            <a:r>
              <a:t>Semantic networks</a:t>
            </a:r>
          </a:p>
          <a:p>
            <a:pPr lvl="1">
              <a:defRPr>
                <a:solidFill>
                  <a:srgbClr val="D5D5D5"/>
                </a:solidFill>
              </a:defRPr>
            </a:pPr>
            <a:r>
              <a:t>Network visualization</a:t>
            </a:r>
          </a:p>
          <a:p>
            <a:pPr>
              <a:defRPr>
                <a:solidFill>
                  <a:srgbClr val="D5D5D5"/>
                </a:solidFill>
              </a:defRPr>
            </a:pPr>
            <a:r>
              <a:t>Network measures as IVs for predictions</a:t>
            </a:r>
          </a:p>
          <a:p>
            <a:pPr lvl="1">
              <a:defRPr>
                <a:solidFill>
                  <a:srgbClr val="D5D5D5"/>
                </a:solidFill>
              </a:defRPr>
            </a:pPr>
            <a:r>
              <a:t>Centrality/brokerage/… serve as IVs in regressions</a:t>
            </a:r>
          </a:p>
          <a:p>
            <a:pPr>
              <a:defRPr>
                <a:solidFill>
                  <a:srgbClr val="D5D5D5"/>
                </a:solidFill>
              </a:defRPr>
            </a:pPr>
            <a:r>
              <a:t>Network as DV to be predicted</a:t>
            </a:r>
          </a:p>
          <a:p>
            <a:pPr lvl="1">
              <a:defRPr>
                <a:solidFill>
                  <a:srgbClr val="D5D5D5"/>
                </a:solidFill>
              </a:defRPr>
            </a:pPr>
            <a:r>
              <a:t>ERGM and its variants</a:t>
            </a:r>
          </a:p>
          <a:p>
            <a:pPr/>
            <a:r>
              <a:t>Network as structures for other inquiries</a:t>
            </a:r>
          </a:p>
          <a:p>
            <a:pPr lvl="1"/>
            <a:r>
              <a:t>Network simulation</a:t>
            </a:r>
          </a:p>
          <a:p>
            <a:pPr lvl="1"/>
            <a:r>
              <a:t>Network experiment</a:t>
            </a:r>
          </a:p>
        </p:txBody>
      </p:sp>
      <p:sp>
        <p:nvSpPr>
          <p:cNvPr id="145"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Network experiments…"/>
          <p:cNvSpPr txBox="1"/>
          <p:nvPr>
            <p:ph type="body" idx="1"/>
          </p:nvPr>
        </p:nvSpPr>
        <p:spPr>
          <a:prstGeom prst="rect">
            <a:avLst/>
          </a:prstGeom>
        </p:spPr>
        <p:txBody>
          <a:bodyPr/>
          <a:lstStyle/>
          <a:p>
            <a:pPr/>
            <a:r>
              <a:t>Network experiments</a:t>
            </a:r>
          </a:p>
          <a:p>
            <a:pPr lvl="1"/>
            <a:r>
              <a:t>Inviting online workers to participate in studies and assigning them with different network structures or network positions.</a:t>
            </a:r>
          </a:p>
          <a:p>
            <a:pPr lvl="1"/>
            <a:r>
              <a:t>Testing the causal impact of network structures on social outcomes.</a:t>
            </a:r>
          </a:p>
        </p:txBody>
      </p:sp>
      <p:sp>
        <p:nvSpPr>
          <p:cNvPr id="148"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Network experiments…"/>
          <p:cNvSpPr txBox="1"/>
          <p:nvPr>
            <p:ph type="body" idx="1"/>
          </p:nvPr>
        </p:nvSpPr>
        <p:spPr>
          <a:prstGeom prst="rect">
            <a:avLst/>
          </a:prstGeom>
        </p:spPr>
        <p:txBody>
          <a:bodyPr/>
          <a:lstStyle/>
          <a:p>
            <a:pPr>
              <a:defRPr>
                <a:solidFill>
                  <a:srgbClr val="D5D5D5"/>
                </a:solidFill>
              </a:defRPr>
            </a:pPr>
            <a:r>
              <a:t>Network experiments</a:t>
            </a:r>
          </a:p>
          <a:p>
            <a:pPr lvl="1">
              <a:defRPr>
                <a:solidFill>
                  <a:srgbClr val="D5D5D5"/>
                </a:solidFill>
              </a:defRPr>
            </a:pPr>
            <a:r>
              <a:t>Inviting online workers to participate in studies and assigning them with different network structures or network positions.</a:t>
            </a:r>
          </a:p>
          <a:p>
            <a:pPr lvl="1">
              <a:defRPr>
                <a:solidFill>
                  <a:srgbClr val="D5D5D5"/>
                </a:solidFill>
              </a:defRPr>
            </a:pPr>
            <a:r>
              <a:t>Testing the causal impact of network structures on social outcomes.</a:t>
            </a:r>
          </a:p>
          <a:p>
            <a:pPr/>
            <a:r>
              <a:t>Network simulations</a:t>
            </a:r>
          </a:p>
          <a:p>
            <a:pPr lvl="1"/>
            <a:r>
              <a:t>Another way to test causality</a:t>
            </a:r>
          </a:p>
          <a:p>
            <a:pPr lvl="2"/>
            <a:r>
              <a:t>If we take out some social forces, what a null network would have looked like?</a:t>
            </a:r>
          </a:p>
          <a:p>
            <a:pPr lvl="2"/>
            <a:r>
              <a:t>What deviance exists between the observed network and the null network?</a:t>
            </a:r>
          </a:p>
        </p:txBody>
      </p:sp>
      <p:sp>
        <p:nvSpPr>
          <p:cNvPr id="151"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Network experiments…"/>
          <p:cNvSpPr txBox="1"/>
          <p:nvPr>
            <p:ph type="body" idx="1"/>
          </p:nvPr>
        </p:nvSpPr>
        <p:spPr>
          <a:prstGeom prst="rect">
            <a:avLst/>
          </a:prstGeom>
        </p:spPr>
        <p:txBody>
          <a:bodyPr/>
          <a:lstStyle/>
          <a:p>
            <a:pPr>
              <a:defRPr>
                <a:solidFill>
                  <a:srgbClr val="D5D5D5"/>
                </a:solidFill>
              </a:defRPr>
            </a:pPr>
            <a:r>
              <a:t>Network experiments</a:t>
            </a:r>
          </a:p>
          <a:p>
            <a:pPr lvl="1">
              <a:defRPr>
                <a:solidFill>
                  <a:srgbClr val="D5D5D5"/>
                </a:solidFill>
              </a:defRPr>
            </a:pPr>
            <a:r>
              <a:t>Inviting online workers to participate in studies and assigning them with different network structures or network positions.</a:t>
            </a:r>
          </a:p>
          <a:p>
            <a:pPr lvl="1">
              <a:defRPr>
                <a:solidFill>
                  <a:srgbClr val="D5D5D5"/>
                </a:solidFill>
              </a:defRPr>
            </a:pPr>
            <a:r>
              <a:t>Testing the causal impact of network structures on social outcomes.</a:t>
            </a:r>
          </a:p>
          <a:p>
            <a:pPr/>
            <a:r>
              <a:t>Network simulations</a:t>
            </a:r>
          </a:p>
          <a:p>
            <a:pPr lvl="1"/>
            <a:r>
              <a:t>Another way to test causality</a:t>
            </a:r>
          </a:p>
          <a:p>
            <a:pPr lvl="2"/>
            <a:r>
              <a:t>If we take out some social forces, what a null network would have looked like?</a:t>
            </a:r>
          </a:p>
          <a:p>
            <a:pPr lvl="2"/>
            <a:r>
              <a:t>What deviance exists between the observed network and the null network?</a:t>
            </a:r>
          </a:p>
          <a:p>
            <a:pPr lvl="1"/>
            <a:r>
              <a:t>Zhou, A., Capizzo, L. W., Page, T. G., &amp; Toth, E. L. (R&amp;R). Exploring public relations research topics and inter-cluster dynamics through computational modeling (2010-2020). </a:t>
            </a:r>
            <a:r>
              <a:rPr i="1"/>
              <a:t>Journal of Public Relations Research.</a:t>
            </a:r>
            <a:endParaRPr i="1"/>
          </a:p>
          <a:p>
            <a:pPr lvl="1"/>
            <a:r>
              <a:t>To review a decade’s scholarship and see how they are connected: review paper with a twist</a:t>
            </a:r>
          </a:p>
        </p:txBody>
      </p:sp>
      <p:sp>
        <p:nvSpPr>
          <p:cNvPr id="154"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Network to present/describe social phenomena…"/>
          <p:cNvSpPr txBox="1"/>
          <p:nvPr>
            <p:ph type="body" idx="1"/>
          </p:nvPr>
        </p:nvSpPr>
        <p:spPr>
          <a:prstGeom prst="rect">
            <a:avLst/>
          </a:prstGeom>
        </p:spPr>
        <p:txBody>
          <a:bodyPr/>
          <a:lstStyle/>
          <a:p>
            <a:pPr/>
            <a:r>
              <a:t>Network to present/describe social phenomena</a:t>
            </a:r>
          </a:p>
          <a:p>
            <a:pPr lvl="1"/>
            <a:r>
              <a:t>Semantic networks</a:t>
            </a:r>
          </a:p>
          <a:p>
            <a:pPr lvl="1"/>
            <a:r>
              <a:t>Network visualization</a:t>
            </a:r>
          </a:p>
          <a:p>
            <a:pPr>
              <a:defRPr>
                <a:solidFill>
                  <a:srgbClr val="D5D5D5"/>
                </a:solidFill>
              </a:defRPr>
            </a:pPr>
            <a:r>
              <a:t>Network measures as IVs for predictions</a:t>
            </a:r>
          </a:p>
          <a:p>
            <a:pPr lvl="1">
              <a:defRPr>
                <a:solidFill>
                  <a:srgbClr val="D5D5D5"/>
                </a:solidFill>
              </a:defRPr>
            </a:pPr>
            <a:r>
              <a:t>Centrality/brokerage/… serve as IVs in regressions</a:t>
            </a:r>
          </a:p>
          <a:p>
            <a:pPr>
              <a:defRPr>
                <a:solidFill>
                  <a:srgbClr val="D5D5D5"/>
                </a:solidFill>
              </a:defRPr>
            </a:pPr>
            <a:r>
              <a:t>Network as DV to be predicted</a:t>
            </a:r>
          </a:p>
          <a:p>
            <a:pPr lvl="1">
              <a:defRPr>
                <a:solidFill>
                  <a:srgbClr val="D5D5D5"/>
                </a:solidFill>
              </a:defRPr>
            </a:pPr>
            <a:r>
              <a:t>ERGM and its variants</a:t>
            </a:r>
          </a:p>
          <a:p>
            <a:pPr>
              <a:defRPr>
                <a:solidFill>
                  <a:srgbClr val="D5D5D5"/>
                </a:solidFill>
              </a:defRPr>
            </a:pPr>
            <a:r>
              <a:t>Network as structures for other inquiries</a:t>
            </a:r>
          </a:p>
          <a:p>
            <a:pPr lvl="1">
              <a:defRPr>
                <a:solidFill>
                  <a:srgbClr val="D5D5D5"/>
                </a:solidFill>
              </a:defRPr>
            </a:pPr>
            <a:r>
              <a:t>Network simulation</a:t>
            </a:r>
          </a:p>
          <a:p>
            <a:pPr lvl="1">
              <a:defRPr>
                <a:solidFill>
                  <a:srgbClr val="D5D5D5"/>
                </a:solidFill>
              </a:defRPr>
            </a:pPr>
            <a:r>
              <a:t>Network experiment</a:t>
            </a:r>
          </a:p>
        </p:txBody>
      </p:sp>
      <p:sp>
        <p:nvSpPr>
          <p:cNvPr id="61"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Network simulations…"/>
          <p:cNvSpPr txBox="1"/>
          <p:nvPr>
            <p:ph type="body" idx="1"/>
          </p:nvPr>
        </p:nvSpPr>
        <p:spPr>
          <a:prstGeom prst="rect">
            <a:avLst/>
          </a:prstGeom>
        </p:spPr>
        <p:txBody>
          <a:bodyPr/>
          <a:lstStyle/>
          <a:p>
            <a:pPr/>
            <a:r>
              <a:t>Network simulations</a:t>
            </a:r>
          </a:p>
          <a:p>
            <a:pPr/>
            <a:r>
              <a:t>Data:</a:t>
            </a:r>
          </a:p>
          <a:p>
            <a:pPr lvl="1"/>
            <a:r>
              <a:t>Two journals: Public Relations Review (PRR), Journal of Public Relations Research (JPRR)</a:t>
            </a:r>
          </a:p>
          <a:p>
            <a:pPr lvl="1"/>
            <a:r>
              <a:t>Scrape: 1,093 papers from PRR and 200 from JPRR; In total 7,400,685 words</a:t>
            </a:r>
          </a:p>
        </p:txBody>
      </p:sp>
      <p:sp>
        <p:nvSpPr>
          <p:cNvPr id="157"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Network simulations…"/>
          <p:cNvSpPr txBox="1"/>
          <p:nvPr>
            <p:ph type="body" idx="1"/>
          </p:nvPr>
        </p:nvSpPr>
        <p:spPr>
          <a:prstGeom prst="rect">
            <a:avLst/>
          </a:prstGeom>
        </p:spPr>
        <p:txBody>
          <a:bodyPr/>
          <a:lstStyle/>
          <a:p>
            <a:pPr/>
            <a:r>
              <a:t>Network simulations</a:t>
            </a:r>
          </a:p>
          <a:p>
            <a:pPr/>
            <a:r>
              <a:t>Data:</a:t>
            </a:r>
          </a:p>
          <a:p>
            <a:pPr lvl="1"/>
            <a:r>
              <a:t>Two journals: Public Relations Review (PRR), Journal of Public Relations Research (JPRR)</a:t>
            </a:r>
          </a:p>
          <a:p>
            <a:pPr lvl="1"/>
            <a:r>
              <a:t>Scrape: 1,093 papers from PRR and 200 from JPRR; In total 7,400,685 words</a:t>
            </a:r>
          </a:p>
          <a:p>
            <a:pPr/>
            <a:r>
              <a:t>Analyses:</a:t>
            </a:r>
          </a:p>
          <a:p>
            <a:pPr lvl="1"/>
            <a:r>
              <a:t>STM: Clustered 65 topics into 9 themes (“Twitter” and “Facebook” clustered as “Digital Media”; “crisis” and “image repair” clustered as “Crisis Communication”)</a:t>
            </a:r>
          </a:p>
          <a:p>
            <a:pPr lvl="1"/>
            <a:r>
              <a:t>Consider a paper as a combination of themes (“This is a 40% crisis communication + 20% digital media + 10% employee communication + etc.”) and a conduit through which each theme is introduced to each other — thus creating a network.</a:t>
            </a:r>
          </a:p>
        </p:txBody>
      </p:sp>
      <p:sp>
        <p:nvSpPr>
          <p:cNvPr id="160"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63" name="InterNetworkSchema.pdf" descr="InterNetworkSchema.pdf"/>
          <p:cNvPicPr>
            <a:picLocks noChangeAspect="1"/>
          </p:cNvPicPr>
          <p:nvPr/>
        </p:nvPicPr>
        <p:blipFill>
          <a:blip r:embed="rId2">
            <a:extLst/>
          </a:blip>
          <a:stretch>
            <a:fillRect/>
          </a:stretch>
        </p:blipFill>
        <p:spPr>
          <a:xfrm>
            <a:off x="6532850" y="2548812"/>
            <a:ext cx="11318300" cy="1103806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66" name="NetworkVis.pdf" descr="NetworkVis.pdf"/>
          <p:cNvPicPr>
            <a:picLocks noChangeAspect="1"/>
          </p:cNvPicPr>
          <p:nvPr/>
        </p:nvPicPr>
        <p:blipFill>
          <a:blip r:embed="rId2">
            <a:extLst/>
          </a:blip>
          <a:stretch>
            <a:fillRect/>
          </a:stretch>
        </p:blipFill>
        <p:spPr>
          <a:xfrm>
            <a:off x="6616898" y="2527068"/>
            <a:ext cx="11150160" cy="1108259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69" name="Appendix_1.JPG" descr="Appendix_1.JPG"/>
          <p:cNvPicPr>
            <a:picLocks noChangeAspect="1"/>
          </p:cNvPicPr>
          <p:nvPr/>
        </p:nvPicPr>
        <p:blipFill>
          <a:blip r:embed="rId3">
            <a:extLst/>
          </a:blip>
          <a:stretch>
            <a:fillRect/>
          </a:stretch>
        </p:blipFill>
        <p:spPr>
          <a:xfrm>
            <a:off x="1444309" y="3643179"/>
            <a:ext cx="21495382" cy="791935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74" name="Appendix_2.png" descr="Appendix_2.png"/>
          <p:cNvPicPr>
            <a:picLocks noChangeAspect="1"/>
          </p:cNvPicPr>
          <p:nvPr/>
        </p:nvPicPr>
        <p:blipFill>
          <a:blip r:embed="rId3">
            <a:extLst/>
          </a:blip>
          <a:stretch>
            <a:fillRect/>
          </a:stretch>
        </p:blipFill>
        <p:spPr>
          <a:xfrm>
            <a:off x="9986022" y="2727323"/>
            <a:ext cx="14177182" cy="11189216"/>
          </a:xfrm>
          <a:prstGeom prst="rect">
            <a:avLst/>
          </a:prstGeom>
          <a:ln w="12700">
            <a:miter lim="400000"/>
          </a:ln>
        </p:spPr>
      </p:pic>
      <p:sp>
        <p:nvSpPr>
          <p:cNvPr id="175" name="1000 Simulated Universes…"/>
          <p:cNvSpPr txBox="1"/>
          <p:nvPr>
            <p:ph type="body" sz="half" idx="1"/>
          </p:nvPr>
        </p:nvSpPr>
        <p:spPr>
          <a:xfrm>
            <a:off x="474265" y="2727323"/>
            <a:ext cx="9317240" cy="10352230"/>
          </a:xfrm>
          <a:prstGeom prst="rect">
            <a:avLst/>
          </a:prstGeom>
        </p:spPr>
        <p:txBody>
          <a:bodyPr/>
          <a:lstStyle/>
          <a:p>
            <a:pPr/>
            <a:r>
              <a:t>1000 Simulated Universes</a:t>
            </a:r>
          </a:p>
          <a:p>
            <a:pPr/>
            <a:r>
              <a:t>1000 Simulated Networks</a:t>
            </a:r>
          </a:p>
          <a:p>
            <a:pPr/>
            <a:r>
              <a:t>95%/5% upper/lower bound as the confidence interval for tie strengths</a:t>
            </a:r>
          </a:p>
          <a:p>
            <a:pPr/>
            <a:r>
              <a:t>We simulated “what public relations scholarship’ interconnection should have been”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80" name="Appendix_2.JPG" descr="Appendix_2.JPG"/>
          <p:cNvPicPr>
            <a:picLocks noChangeAspect="1"/>
          </p:cNvPicPr>
          <p:nvPr/>
        </p:nvPicPr>
        <p:blipFill>
          <a:blip r:embed="rId3">
            <a:extLst/>
          </a:blip>
          <a:stretch>
            <a:fillRect/>
          </a:stretch>
        </p:blipFill>
        <p:spPr>
          <a:xfrm>
            <a:off x="1433397" y="5217433"/>
            <a:ext cx="21517206" cy="5140511"/>
          </a:xfrm>
          <a:prstGeom prst="rect">
            <a:avLst/>
          </a:prstGeom>
          <a:ln w="12700">
            <a:miter lim="400000"/>
          </a:ln>
        </p:spPr>
      </p:pic>
      <p:sp>
        <p:nvSpPr>
          <p:cNvPr id="181" name="R, bipartite package, decimalr2dtable function"/>
          <p:cNvSpPr txBox="1"/>
          <p:nvPr>
            <p:ph type="body" sz="quarter" idx="1"/>
          </p:nvPr>
        </p:nvSpPr>
        <p:spPr>
          <a:xfrm>
            <a:off x="474265" y="2727323"/>
            <a:ext cx="23435470" cy="993747"/>
          </a:xfrm>
          <a:prstGeom prst="rect">
            <a:avLst/>
          </a:prstGeom>
        </p:spPr>
        <p:txBody>
          <a:bodyPr/>
          <a:lstStyle/>
          <a:p>
            <a:pPr/>
            <a:r>
              <a:t>R, </a:t>
            </a:r>
            <a:r>
              <a:rPr i="1"/>
              <a:t>bipartite</a:t>
            </a:r>
            <a:r>
              <a:t> package, </a:t>
            </a:r>
            <a:r>
              <a:rPr i="1"/>
              <a:t>decimalr2dtable</a:t>
            </a:r>
            <a:r>
              <a:t> function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Bold: Tie Strength Stronger Than Expected &amp; Italic: Tie Strength Weaker Than Expected"/>
          <p:cNvSpPr txBox="1"/>
          <p:nvPr>
            <p:ph type="body" sz="quarter" idx="1"/>
          </p:nvPr>
        </p:nvSpPr>
        <p:spPr>
          <a:xfrm>
            <a:off x="1346268" y="12426129"/>
            <a:ext cx="21691464" cy="928237"/>
          </a:xfrm>
          <a:prstGeom prst="rect">
            <a:avLst/>
          </a:prstGeom>
        </p:spPr>
        <p:txBody>
          <a:bodyPr lIns="50800" tIns="50800" rIns="50800" bIns="50800"/>
          <a:lstStyle/>
          <a:p>
            <a:pPr marL="0" indent="0">
              <a:buSzTx/>
              <a:buNone/>
            </a:pPr>
            <a:r>
              <a:rPr b="1"/>
              <a:t>Bold: Tie Strength Stronger Than Expected</a:t>
            </a:r>
            <a:r>
              <a:t> &amp; </a:t>
            </a:r>
            <a:r>
              <a:rPr i="1"/>
              <a:t>Italic: Tie Strength Weaker Than Expected</a:t>
            </a:r>
          </a:p>
        </p:txBody>
      </p:sp>
      <p:sp>
        <p:nvSpPr>
          <p:cNvPr id="186"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pic>
        <p:nvPicPr>
          <p:cNvPr id="187" name="Image" descr="Image"/>
          <p:cNvPicPr>
            <a:picLocks noChangeAspect="1"/>
          </p:cNvPicPr>
          <p:nvPr/>
        </p:nvPicPr>
        <p:blipFill>
          <a:blip r:embed="rId3">
            <a:extLst/>
          </a:blip>
          <a:stretch>
            <a:fillRect/>
          </a:stretch>
        </p:blipFill>
        <p:spPr>
          <a:xfrm>
            <a:off x="3717882" y="2727323"/>
            <a:ext cx="16948236" cy="944749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ohn, D. (2022). Spiral of silence in the social media era: A simulation approach to the interplay between social networks and mass media. Communication Research, 49(1), 139–166.…"/>
          <p:cNvSpPr txBox="1"/>
          <p:nvPr>
            <p:ph type="body" idx="1"/>
          </p:nvPr>
        </p:nvSpPr>
        <p:spPr>
          <a:prstGeom prst="rect">
            <a:avLst/>
          </a:prstGeom>
        </p:spPr>
        <p:txBody>
          <a:bodyPr/>
          <a:lstStyle/>
          <a:p>
            <a:pPr/>
            <a:r>
              <a:t>Sohn, D. (2022). Spiral of silence in the social media era: A simulation approach to the interplay between social networks and mass media. </a:t>
            </a:r>
            <a:r>
              <a:rPr i="1"/>
              <a:t>Communication Research, 49</a:t>
            </a:r>
            <a:r>
              <a:t>(1), 139–166.</a:t>
            </a:r>
          </a:p>
          <a:p>
            <a:pPr/>
            <a:r>
              <a:t>Kim, S. (2019). Directionality of information flow and echoes without chambers. </a:t>
            </a:r>
            <a:r>
              <a:rPr i="1"/>
              <a:t>PLOS ONE, 14</a:t>
            </a:r>
            <a:r>
              <a:t>(5), e0215949.</a:t>
            </a:r>
          </a:p>
          <a:p>
            <a:pPr/>
            <a:r>
              <a:t>Song, H., Eberl, J.-M., &amp; Eisele, O. (2020). Less fragmented than we thought? Toward clarification of a subdisciplinary linkage in communication science, 2010–2019. </a:t>
            </a:r>
            <a:r>
              <a:rPr i="1"/>
              <a:t>Journal of Communication, 70</a:t>
            </a:r>
            <a:r>
              <a:t>(3), 310–334.</a:t>
            </a:r>
          </a:p>
          <a:p>
            <a:pPr/>
            <a:r>
              <a:t>Centola, D., Becker, J., Brackbill, D., &amp; Baronchelli, A. (2018). Experimental evidence for tipping points in social convention. </a:t>
            </a:r>
            <a:r>
              <a:rPr i="1"/>
              <a:t>Science, 360</a:t>
            </a:r>
            <a:r>
              <a:t>(6393), 1116–1119.</a:t>
            </a:r>
          </a:p>
        </p:txBody>
      </p:sp>
      <p:sp>
        <p:nvSpPr>
          <p:cNvPr id="192" name="Network as structures for other inquiries"/>
          <p:cNvSpPr txBox="1"/>
          <p:nvPr>
            <p:ph type="title"/>
          </p:nvPr>
        </p:nvSpPr>
        <p:spPr>
          <a:prstGeom prst="rect">
            <a:avLst/>
          </a:prstGeom>
        </p:spPr>
        <p:txBody>
          <a:bodyPr/>
          <a:lstStyle>
            <a:lvl1pPr defTabSz="2413955">
              <a:defRPr spc="-110" sz="5544"/>
            </a:lvl1pPr>
          </a:lstStyle>
          <a:p>
            <a:pPr/>
            <a:r>
              <a:t>Network as structures for other inquiries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Author and Date"/>
          <p:cNvSpPr txBox="1"/>
          <p:nvPr>
            <p:ph type="body" idx="21"/>
          </p:nvPr>
        </p:nvSpPr>
        <p:spPr>
          <a:prstGeom prst="rect">
            <a:avLst/>
          </a:prstGeom>
        </p:spPr>
        <p:txBody>
          <a:bodyPr/>
          <a:lstStyle/>
          <a:p>
            <a:pPr/>
          </a:p>
        </p:txBody>
      </p:sp>
      <p:sp>
        <p:nvSpPr>
          <p:cNvPr id="195" name="Thank You!"/>
          <p:cNvSpPr txBox="1"/>
          <p:nvPr>
            <p:ph type="ctrTitle"/>
          </p:nvPr>
        </p:nvSpPr>
        <p:spPr>
          <a:prstGeom prst="rect">
            <a:avLst/>
          </a:prstGeom>
        </p:spPr>
        <p:txBody>
          <a:bodyPr/>
          <a:lstStyle/>
          <a:p>
            <a:pPr/>
            <a:r>
              <a:t>Thank You!</a:t>
            </a:r>
          </a:p>
        </p:txBody>
      </p:sp>
      <p:sp>
        <p:nvSpPr>
          <p:cNvPr id="196" name="Alvin Zhou…"/>
          <p:cNvSpPr txBox="1"/>
          <p:nvPr>
            <p:ph type="subTitle" sz="half" idx="1"/>
          </p:nvPr>
        </p:nvSpPr>
        <p:spPr>
          <a:prstGeom prst="rect">
            <a:avLst/>
          </a:prstGeom>
        </p:spPr>
        <p:txBody>
          <a:bodyPr/>
          <a:lstStyle/>
          <a:p>
            <a:pPr/>
            <a:r>
              <a:t>Alvin Zhou</a:t>
            </a:r>
          </a:p>
          <a:p>
            <a:pPr/>
            <a:r>
              <a:rPr u="sng">
                <a:hlinkClick r:id="rId2" invalidUrl="" action="" tgtFrame="" tooltip="" history="1" highlightClick="0" endSnd="0"/>
              </a:rPr>
              <a:t>alvinyxz@umn.edu</a:t>
            </a:r>
          </a:p>
          <a:p>
            <a:pPr/>
            <a:r>
              <a:t>@alvinyxz</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Words/terms as nodes; co-appearance as ties; Easily represent textual information.…"/>
          <p:cNvSpPr txBox="1"/>
          <p:nvPr>
            <p:ph type="body" idx="1"/>
          </p:nvPr>
        </p:nvSpPr>
        <p:spPr>
          <a:prstGeom prst="rect">
            <a:avLst/>
          </a:prstGeom>
        </p:spPr>
        <p:txBody>
          <a:bodyPr/>
          <a:lstStyle/>
          <a:p>
            <a:pPr/>
            <a:r>
              <a:t>Words/terms as nodes; co-appearance as ties; Easily represent textual information.</a:t>
            </a:r>
          </a:p>
          <a:p>
            <a:pPr/>
            <a:r>
              <a:t>Three semantic networks showing how politicians, government agencies, and doctors talk about COVID-19 vaccines.</a:t>
            </a:r>
          </a:p>
          <a:p>
            <a:pPr lvl="1"/>
            <a:r>
              <a:t>Zhou, A., Liu, W., &amp; Yang, A. (</a:t>
            </a:r>
            <a:r>
              <a:rPr i="1"/>
              <a:t>R&amp;R</a:t>
            </a:r>
            <a:r>
              <a:t>). Playing politics or straight talk of science?: Comparing politicization of COVID-19 vaccines by U.S. politicians, medical experts, and government agencies on social media. </a:t>
            </a:r>
            <a:r>
              <a:rPr i="1"/>
              <a:t>Political Communication</a:t>
            </a:r>
            <a:r>
              <a:t>.</a:t>
            </a:r>
          </a:p>
        </p:txBody>
      </p:sp>
      <p:sp>
        <p:nvSpPr>
          <p:cNvPr id="64" name="Semantic Networks"/>
          <p:cNvSpPr txBox="1"/>
          <p:nvPr>
            <p:ph type="title"/>
          </p:nvPr>
        </p:nvSpPr>
        <p:spPr>
          <a:prstGeom prst="rect">
            <a:avLst/>
          </a:prstGeom>
        </p:spPr>
        <p:txBody>
          <a:bodyPr/>
          <a:lstStyle>
            <a:lvl1pPr defTabSz="2413955">
              <a:defRPr spc="-110" sz="5544"/>
            </a:lvl1pPr>
          </a:lstStyle>
          <a:p>
            <a:pPr/>
            <a:r>
              <a:t>Semantic Networks </a:t>
            </a:r>
          </a:p>
        </p:txBody>
      </p:sp>
      <p:pic>
        <p:nvPicPr>
          <p:cNvPr id="65" name="04_Semantic_Congress.png" descr="04_Semantic_Congress.png"/>
          <p:cNvPicPr>
            <a:picLocks noChangeAspect="1"/>
          </p:cNvPicPr>
          <p:nvPr/>
        </p:nvPicPr>
        <p:blipFill>
          <a:blip r:embed="rId2">
            <a:extLst/>
          </a:blip>
          <a:stretch>
            <a:fillRect/>
          </a:stretch>
        </p:blipFill>
        <p:spPr>
          <a:xfrm>
            <a:off x="248296" y="6806246"/>
            <a:ext cx="7639881" cy="6832601"/>
          </a:xfrm>
          <a:prstGeom prst="rect">
            <a:avLst/>
          </a:prstGeom>
          <a:ln w="12700">
            <a:miter lim="400000"/>
          </a:ln>
        </p:spPr>
      </p:pic>
      <p:pic>
        <p:nvPicPr>
          <p:cNvPr id="66" name="04_Semantic_Agency.png" descr="04_Semantic_Agency.png"/>
          <p:cNvPicPr>
            <a:picLocks noChangeAspect="1"/>
          </p:cNvPicPr>
          <p:nvPr/>
        </p:nvPicPr>
        <p:blipFill>
          <a:blip r:embed="rId3">
            <a:extLst/>
          </a:blip>
          <a:stretch>
            <a:fillRect/>
          </a:stretch>
        </p:blipFill>
        <p:spPr>
          <a:xfrm>
            <a:off x="8619718" y="6806246"/>
            <a:ext cx="6988682" cy="6832601"/>
          </a:xfrm>
          <a:prstGeom prst="rect">
            <a:avLst/>
          </a:prstGeom>
          <a:ln w="12700">
            <a:miter lim="400000"/>
          </a:ln>
        </p:spPr>
      </p:pic>
      <p:pic>
        <p:nvPicPr>
          <p:cNvPr id="67" name="04_Semantic_Hospital.png" descr="04_Semantic_Hospital.png"/>
          <p:cNvPicPr>
            <a:picLocks noChangeAspect="1"/>
          </p:cNvPicPr>
          <p:nvPr/>
        </p:nvPicPr>
        <p:blipFill>
          <a:blip r:embed="rId4">
            <a:extLst/>
          </a:blip>
          <a:stretch>
            <a:fillRect/>
          </a:stretch>
        </p:blipFill>
        <p:spPr>
          <a:xfrm>
            <a:off x="16937860" y="6806246"/>
            <a:ext cx="7012592" cy="68326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Convey arguments on networking phenomena.…"/>
          <p:cNvSpPr txBox="1"/>
          <p:nvPr>
            <p:ph type="body" idx="1"/>
          </p:nvPr>
        </p:nvSpPr>
        <p:spPr>
          <a:prstGeom prst="rect">
            <a:avLst/>
          </a:prstGeom>
        </p:spPr>
        <p:txBody>
          <a:bodyPr/>
          <a:lstStyle/>
          <a:p>
            <a:pPr/>
            <a:r>
              <a:t>Convey arguments on networking phenomena.</a:t>
            </a:r>
          </a:p>
          <a:p>
            <a:pPr/>
            <a:r>
              <a:t>Hiring networks among prestigious CS PhD programs.</a:t>
            </a:r>
          </a:p>
          <a:p>
            <a:pPr lvl="1"/>
            <a:r>
              <a:t>Clauset, A., Arbesman, S., &amp; Larremore, D. B. (2015). Systematic inequality and hierarchy in faculty hiring networks. </a:t>
            </a:r>
            <a:r>
              <a:rPr i="1"/>
              <a:t>Science Advances, 1</a:t>
            </a:r>
            <a:r>
              <a:t>(1), e1400005.</a:t>
            </a:r>
          </a:p>
        </p:txBody>
      </p:sp>
      <p:sp>
        <p:nvSpPr>
          <p:cNvPr id="70" name="Network Visualization"/>
          <p:cNvSpPr txBox="1"/>
          <p:nvPr>
            <p:ph type="title"/>
          </p:nvPr>
        </p:nvSpPr>
        <p:spPr>
          <a:prstGeom prst="rect">
            <a:avLst/>
          </a:prstGeom>
        </p:spPr>
        <p:txBody>
          <a:bodyPr/>
          <a:lstStyle>
            <a:lvl1pPr defTabSz="2413955">
              <a:defRPr spc="-110" sz="5544"/>
            </a:lvl1pPr>
          </a:lstStyle>
          <a:p>
            <a:pPr/>
            <a:r>
              <a:t>Network Visualization</a:t>
            </a:r>
          </a:p>
        </p:txBody>
      </p:sp>
      <p:pic>
        <p:nvPicPr>
          <p:cNvPr id="71" name="Image" descr="Image"/>
          <p:cNvPicPr>
            <a:picLocks noChangeAspect="1"/>
          </p:cNvPicPr>
          <p:nvPr/>
        </p:nvPicPr>
        <p:blipFill>
          <a:blip r:embed="rId2">
            <a:extLst/>
          </a:blip>
          <a:stretch>
            <a:fillRect/>
          </a:stretch>
        </p:blipFill>
        <p:spPr>
          <a:xfrm>
            <a:off x="3815085" y="6358885"/>
            <a:ext cx="16753830" cy="709354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 name="Convey arguments on networking phenomena.…"/>
          <p:cNvSpPr txBox="1"/>
          <p:nvPr>
            <p:ph type="body" idx="1"/>
          </p:nvPr>
        </p:nvSpPr>
        <p:spPr>
          <a:prstGeom prst="rect">
            <a:avLst/>
          </a:prstGeom>
        </p:spPr>
        <p:txBody>
          <a:bodyPr/>
          <a:lstStyle/>
          <a:p>
            <a:pPr/>
            <a:r>
              <a:t>Convey arguments on networking phenomena.</a:t>
            </a:r>
          </a:p>
          <a:p>
            <a:pPr/>
            <a:r>
              <a:t>Dual-projection networks.</a:t>
            </a:r>
          </a:p>
          <a:p>
            <a:pPr lvl="1"/>
            <a:r>
              <a:t>Mukerjee, S., Majó-Vázquez, S., &amp; González-Bailón, S. (2018). Networks of audience overlap in the consumption of digital news. </a:t>
            </a:r>
            <a:r>
              <a:rPr i="1"/>
              <a:t>Journal of Communication, 68</a:t>
            </a:r>
            <a:r>
              <a:t>(1), 26–50.</a:t>
            </a:r>
          </a:p>
        </p:txBody>
      </p:sp>
      <p:sp>
        <p:nvSpPr>
          <p:cNvPr id="74" name="Network Visualization"/>
          <p:cNvSpPr txBox="1"/>
          <p:nvPr>
            <p:ph type="title"/>
          </p:nvPr>
        </p:nvSpPr>
        <p:spPr>
          <a:prstGeom prst="rect">
            <a:avLst/>
          </a:prstGeom>
        </p:spPr>
        <p:txBody>
          <a:bodyPr/>
          <a:lstStyle>
            <a:lvl1pPr defTabSz="2413955">
              <a:defRPr spc="-110" sz="5544"/>
            </a:lvl1pPr>
          </a:lstStyle>
          <a:p>
            <a:pPr/>
            <a:r>
              <a:t>Network Visualization</a:t>
            </a:r>
          </a:p>
        </p:txBody>
      </p:sp>
      <p:pic>
        <p:nvPicPr>
          <p:cNvPr id="75" name="Image" descr="Image"/>
          <p:cNvPicPr>
            <a:picLocks noChangeAspect="1"/>
          </p:cNvPicPr>
          <p:nvPr/>
        </p:nvPicPr>
        <p:blipFill>
          <a:blip r:embed="rId2">
            <a:extLst/>
          </a:blip>
          <a:stretch>
            <a:fillRect/>
          </a:stretch>
        </p:blipFill>
        <p:spPr>
          <a:xfrm>
            <a:off x="5012727" y="7287795"/>
            <a:ext cx="14358546" cy="589692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Convey arguments on networking phenomena.…"/>
          <p:cNvSpPr txBox="1"/>
          <p:nvPr>
            <p:ph type="body" idx="1"/>
          </p:nvPr>
        </p:nvSpPr>
        <p:spPr>
          <a:xfrm>
            <a:off x="474265" y="2727323"/>
            <a:ext cx="14344715" cy="10352230"/>
          </a:xfrm>
          <a:prstGeom prst="rect">
            <a:avLst/>
          </a:prstGeom>
        </p:spPr>
        <p:txBody>
          <a:bodyPr/>
          <a:lstStyle/>
          <a:p>
            <a:pPr/>
            <a:r>
              <a:t>Convey arguments on networking phenomena.</a:t>
            </a:r>
          </a:p>
          <a:p>
            <a:pPr/>
            <a:r>
              <a:t>Avoid hairball visualizations that convey little information.</a:t>
            </a:r>
          </a:p>
          <a:p>
            <a:pPr lvl="1"/>
            <a:r>
              <a:t>Venturini, T., Jacomy, M., &amp; Jensen, P. (2021). What do we see when we look at networks: Visual network analysis, relational ambiguity, and force-directed layouts. </a:t>
            </a:r>
            <a:r>
              <a:rPr i="1"/>
              <a:t>Big Data &amp; Society, 8</a:t>
            </a:r>
            <a:r>
              <a:t>(1), 205395172110184.</a:t>
            </a:r>
          </a:p>
          <a:p>
            <a:pPr lvl="1"/>
            <a:r>
              <a:t>Nocaj, A., Ortmann, M., &amp; Brandes, U. (2015). Untangling the hairballs of multi-centered, small-world online social media networks. </a:t>
            </a:r>
            <a:r>
              <a:rPr i="1"/>
              <a:t>Journal of Graph Algorithms and Applications, 19</a:t>
            </a:r>
            <a:r>
              <a:t>(2), 595–618.</a:t>
            </a:r>
          </a:p>
          <a:p>
            <a:pPr/>
            <a:r>
              <a:t>Use filtering techniques (e.g., backbone extraction) / color / size / force-directed layouts, etc</a:t>
            </a:r>
          </a:p>
        </p:txBody>
      </p:sp>
      <p:sp>
        <p:nvSpPr>
          <p:cNvPr id="78" name="Network Visualization"/>
          <p:cNvSpPr txBox="1"/>
          <p:nvPr>
            <p:ph type="title"/>
          </p:nvPr>
        </p:nvSpPr>
        <p:spPr>
          <a:prstGeom prst="rect">
            <a:avLst/>
          </a:prstGeom>
        </p:spPr>
        <p:txBody>
          <a:bodyPr/>
          <a:lstStyle>
            <a:lvl1pPr defTabSz="2413955">
              <a:defRPr spc="-110" sz="5544"/>
            </a:lvl1pPr>
          </a:lstStyle>
          <a:p>
            <a:pPr/>
            <a:r>
              <a:t>Network Visualization</a:t>
            </a:r>
          </a:p>
        </p:txBody>
      </p:sp>
      <p:pic>
        <p:nvPicPr>
          <p:cNvPr id="79" name="Image" descr="Image"/>
          <p:cNvPicPr>
            <a:picLocks noChangeAspect="1"/>
          </p:cNvPicPr>
          <p:nvPr/>
        </p:nvPicPr>
        <p:blipFill>
          <a:blip r:embed="rId2">
            <a:extLst/>
          </a:blip>
          <a:stretch>
            <a:fillRect/>
          </a:stretch>
        </p:blipFill>
        <p:spPr>
          <a:xfrm>
            <a:off x="15259319" y="4344235"/>
            <a:ext cx="8918969" cy="800420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Network to present/describe social phenomena…"/>
          <p:cNvSpPr txBox="1"/>
          <p:nvPr>
            <p:ph type="body" idx="1"/>
          </p:nvPr>
        </p:nvSpPr>
        <p:spPr>
          <a:prstGeom prst="rect">
            <a:avLst/>
          </a:prstGeom>
        </p:spPr>
        <p:txBody>
          <a:bodyPr/>
          <a:lstStyle/>
          <a:p>
            <a:pPr/>
            <a:r>
              <a:t>Network to present/describe social phenomena</a:t>
            </a:r>
          </a:p>
          <a:p>
            <a:pPr lvl="1"/>
            <a:r>
              <a:t>Semantic networks</a:t>
            </a:r>
          </a:p>
          <a:p>
            <a:pPr lvl="1"/>
            <a:r>
              <a:t>Network visualization</a:t>
            </a:r>
          </a:p>
          <a:p>
            <a:pPr/>
            <a:r>
              <a:t>Network measures as IVs for predictions</a:t>
            </a:r>
          </a:p>
          <a:p>
            <a:pPr lvl="1"/>
            <a:r>
              <a:t>Centrality/brokerage/… serve as IVs in regressions</a:t>
            </a:r>
          </a:p>
          <a:p>
            <a:pPr/>
            <a:r>
              <a:t>Network as DV to be predicted</a:t>
            </a:r>
          </a:p>
          <a:p>
            <a:pPr lvl="1"/>
            <a:r>
              <a:t>ERGM and its variants</a:t>
            </a:r>
          </a:p>
          <a:p>
            <a:pPr/>
            <a:r>
              <a:t>Network as structures for other inquiries</a:t>
            </a:r>
          </a:p>
          <a:p>
            <a:pPr lvl="1"/>
            <a:r>
              <a:t>Network simulation</a:t>
            </a:r>
          </a:p>
          <a:p>
            <a:pPr lvl="1"/>
            <a:r>
              <a:t>Network experiment</a:t>
            </a:r>
          </a:p>
        </p:txBody>
      </p:sp>
      <p:sp>
        <p:nvSpPr>
          <p:cNvPr id="82"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Network to present/describe social phenomena…"/>
          <p:cNvSpPr txBox="1"/>
          <p:nvPr>
            <p:ph type="body" idx="1"/>
          </p:nvPr>
        </p:nvSpPr>
        <p:spPr>
          <a:prstGeom prst="rect">
            <a:avLst/>
          </a:prstGeom>
        </p:spPr>
        <p:txBody>
          <a:bodyPr/>
          <a:lstStyle/>
          <a:p>
            <a:pPr>
              <a:defRPr>
                <a:solidFill>
                  <a:srgbClr val="D5D5D5"/>
                </a:solidFill>
              </a:defRPr>
            </a:pPr>
            <a:r>
              <a:t>Network to present/describe social phenomena</a:t>
            </a:r>
          </a:p>
          <a:p>
            <a:pPr lvl="1">
              <a:defRPr>
                <a:solidFill>
                  <a:srgbClr val="D5D5D5"/>
                </a:solidFill>
              </a:defRPr>
            </a:pPr>
            <a:r>
              <a:t>Semantic networks</a:t>
            </a:r>
          </a:p>
          <a:p>
            <a:pPr lvl="1">
              <a:defRPr>
                <a:solidFill>
                  <a:srgbClr val="D5D5D5"/>
                </a:solidFill>
              </a:defRPr>
            </a:pPr>
            <a:r>
              <a:t>Network visualization</a:t>
            </a:r>
          </a:p>
          <a:p>
            <a:pPr/>
            <a:r>
              <a:t>Network measures as IVs for predictions</a:t>
            </a:r>
          </a:p>
          <a:p>
            <a:pPr lvl="1"/>
            <a:r>
              <a:t>Centrality/brokerage/… serve as IVs in regressions</a:t>
            </a:r>
          </a:p>
          <a:p>
            <a:pPr>
              <a:defRPr>
                <a:solidFill>
                  <a:srgbClr val="D5D5D5"/>
                </a:solidFill>
              </a:defRPr>
            </a:pPr>
            <a:r>
              <a:t>Network as DV to be predicted</a:t>
            </a:r>
          </a:p>
          <a:p>
            <a:pPr lvl="1">
              <a:defRPr>
                <a:solidFill>
                  <a:srgbClr val="D5D5D5"/>
                </a:solidFill>
              </a:defRPr>
            </a:pPr>
            <a:r>
              <a:t>ERGM and its variants</a:t>
            </a:r>
          </a:p>
          <a:p>
            <a:pPr>
              <a:defRPr>
                <a:solidFill>
                  <a:srgbClr val="D5D5D5"/>
                </a:solidFill>
              </a:defRPr>
            </a:pPr>
            <a:r>
              <a:t>Network as structures for other inquiries</a:t>
            </a:r>
          </a:p>
          <a:p>
            <a:pPr lvl="1">
              <a:defRPr>
                <a:solidFill>
                  <a:srgbClr val="D5D5D5"/>
                </a:solidFill>
              </a:defRPr>
            </a:pPr>
            <a:r>
              <a:t>Network simulation</a:t>
            </a:r>
          </a:p>
          <a:p>
            <a:pPr lvl="1">
              <a:defRPr>
                <a:solidFill>
                  <a:srgbClr val="D5D5D5"/>
                </a:solidFill>
              </a:defRPr>
            </a:pPr>
            <a:r>
              <a:t>Network experiment</a:t>
            </a:r>
          </a:p>
        </p:txBody>
      </p:sp>
      <p:sp>
        <p:nvSpPr>
          <p:cNvPr id="85" name="How to use networks in comm research"/>
          <p:cNvSpPr txBox="1"/>
          <p:nvPr>
            <p:ph type="title"/>
          </p:nvPr>
        </p:nvSpPr>
        <p:spPr>
          <a:prstGeom prst="rect">
            <a:avLst/>
          </a:prstGeom>
        </p:spPr>
        <p:txBody>
          <a:bodyPr/>
          <a:lstStyle>
            <a:lvl1pPr defTabSz="2413955">
              <a:defRPr spc="-110" sz="5544"/>
            </a:lvl1pPr>
          </a:lstStyle>
          <a:p>
            <a:pPr/>
            <a:r>
              <a:t>How to use networks in comm research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